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257" r:id="rId4"/>
    <p:sldId id="258" r:id="rId5"/>
    <p:sldId id="259" r:id="rId6"/>
    <p:sldId id="278" r:id="rId7"/>
    <p:sldId id="261" r:id="rId8"/>
    <p:sldId id="271" r:id="rId9"/>
    <p:sldId id="272" r:id="rId10"/>
    <p:sldId id="280" r:id="rId11"/>
    <p:sldId id="265" r:id="rId12"/>
    <p:sldId id="289" r:id="rId13"/>
    <p:sldId id="279" r:id="rId14"/>
    <p:sldId id="267" r:id="rId15"/>
    <p:sldId id="290" r:id="rId16"/>
    <p:sldId id="285" r:id="rId17"/>
    <p:sldId id="269" r:id="rId18"/>
    <p:sldId id="291" r:id="rId19"/>
    <p:sldId id="287" r:id="rId20"/>
    <p:sldId id="288" r:id="rId21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QbtE0fI95nviN9VAamP4aXM1a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B94CF-86C5-BA4B-9382-02E2FE9A9BE6}" v="24" dt="2025-11-24T13:24:41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3"/>
    <p:restoredTop sz="94638"/>
  </p:normalViewPr>
  <p:slideViewPr>
    <p:cSldViewPr snapToGrid="0">
      <p:cViewPr varScale="1">
        <p:scale>
          <a:sx n="88" d="100"/>
          <a:sy n="88" d="100"/>
        </p:scale>
        <p:origin x="6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9305b3617_0_1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3a9305b36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a9305b3617_0_1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g3a9305b36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22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9305b3617_0_1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a9305b361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a9305b3617_0_1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a9305b361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0202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9305b3617_0_28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3a9305b3617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9305b3617_0_28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3a9305b3617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14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49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901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25ccb7663_0_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7" name="Google Shape;97;g3a25ccb766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9305b3617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a9305b36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552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9305b3617_0_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a9305b36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254842DD-1A7E-18C1-2155-B5D24E130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9305b3617_0_9:notes">
            <a:extLst>
              <a:ext uri="{FF2B5EF4-FFF2-40B4-BE49-F238E27FC236}">
                <a16:creationId xmlns:a16="http://schemas.microsoft.com/office/drawing/2014/main" id="{ACF86617-4A09-DE3F-1198-6F6E2A2E46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g3a9305b3617_0_9:notes">
            <a:extLst>
              <a:ext uri="{FF2B5EF4-FFF2-40B4-BE49-F238E27FC236}">
                <a16:creationId xmlns:a16="http://schemas.microsoft.com/office/drawing/2014/main" id="{7F67E023-34A7-E867-AEB7-E2CEB7A572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54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D50C473-2902-BF87-F75B-408C0326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9305b3617_0_0:notes">
            <a:extLst>
              <a:ext uri="{FF2B5EF4-FFF2-40B4-BE49-F238E27FC236}">
                <a16:creationId xmlns:a16="http://schemas.microsoft.com/office/drawing/2014/main" id="{D5F5F8C0-49CE-308E-F3BA-AD35007A46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3a9305b3617_0_0:notes">
            <a:extLst>
              <a:ext uri="{FF2B5EF4-FFF2-40B4-BE49-F238E27FC236}">
                <a16:creationId xmlns:a16="http://schemas.microsoft.com/office/drawing/2014/main" id="{D0290EB8-203B-B566-07F0-46631129D8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753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.unimc.it/it/studenti/studenti-in-partenz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.unimc.it/it/studenti/studenti-in-partenz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.unimc.it/it/studenti/studenti-in-partenz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.unimc.it/it/studenti/studenti-in-partenza/erasmus/erasmus.studi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adrionitaly.it/" TargetMode="External"/><Relationship Id="rId5" Type="http://schemas.openxmlformats.org/officeDocument/2006/relationships/hyperlink" Target="mailto:arint.umi@unimc.it" TargetMode="External"/><Relationship Id="rId4" Type="http://schemas.openxmlformats.org/officeDocument/2006/relationships/hyperlink" Target="https://www.uniadrionitaly.it/bandi-erasmu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mc.it/it/didattica/stage-e-inserimento-lavorativo/stage-curricular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358" y="0"/>
            <a:ext cx="12204357" cy="68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F4A17-8DA1-87FE-B5A9-B8787EEE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Administrative Contact person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Mobility Off.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8D8AF9-EB1A-5EF7-AFEC-3FA1E11D3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Anna </a:t>
            </a:r>
            <a:r>
              <a:rPr lang="en-US" sz="22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Bittarelli</a:t>
            </a:r>
            <a:br>
              <a:rPr lang="en-US" sz="2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2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anna.bittarelli@unimc.it</a:t>
            </a:r>
            <a:endParaRPr lang="en-US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9305b3617_0_100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THE MAGELLANO PROGRAM</a:t>
            </a:r>
            <a:br>
              <a:rPr lang="en-US" sz="2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/>
              <a:t>Your gateway to extra-European study opportunities</a:t>
            </a:r>
          </a:p>
        </p:txBody>
      </p:sp>
      <p:pic>
        <p:nvPicPr>
          <p:cNvPr id="5" name="Google Shape;169;g3a9305b3617_0_109">
            <a:extLst>
              <a:ext uri="{FF2B5EF4-FFF2-40B4-BE49-F238E27FC236}">
                <a16:creationId xmlns:a16="http://schemas.microsoft.com/office/drawing/2014/main" id="{6D72B928-71A6-A557-B106-01A70F50508B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14589" y="1192517"/>
            <a:ext cx="10459156" cy="1124358"/>
          </a:xfrm>
          <a:prstGeom prst="rect">
            <a:avLst/>
          </a:prstGeom>
          <a:noFill/>
        </p:spPr>
      </p:pic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Google Shape;155;g3a9305b3617_0_100"/>
          <p:cNvSpPr txBox="1">
            <a:spLocks noGrp="1"/>
          </p:cNvSpPr>
          <p:nvPr>
            <p:ph type="body" idx="1"/>
          </p:nvPr>
        </p:nvSpPr>
        <p:spPr>
          <a:xfrm>
            <a:off x="4949146" y="2641600"/>
            <a:ext cx="6324599" cy="3602806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114300" indent="0">
              <a:buClr>
                <a:srgbClr val="000000"/>
              </a:buClr>
              <a:buSzPts val="1946"/>
              <a:buNone/>
              <a:defRPr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✈️ 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Europe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in non-EU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multiple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continents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Clr>
                <a:srgbClr val="000000"/>
              </a:buClr>
              <a:buSzPts val="1946"/>
              <a:buNone/>
              <a:defRPr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🎓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, take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exams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earn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credits (CFU)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Clr>
                <a:srgbClr val="000000"/>
              </a:buClr>
              <a:buSzPts val="1946"/>
              <a:buNone/>
              <a:defRPr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🌐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Erasmus+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destinations</a:t>
            </a: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Clr>
                <a:srgbClr val="000000"/>
              </a:buClr>
              <a:buSzPts val="1946"/>
              <a:buNone/>
              <a:defRPr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💰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UniMc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scholarships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for study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periods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abroad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in non-EU institutions</a:t>
            </a:r>
          </a:p>
          <a:p>
            <a:pPr marL="114300" indent="0">
              <a:buClr>
                <a:srgbClr val="000000"/>
              </a:buClr>
              <a:buSzPts val="1946"/>
              <a:buNone/>
              <a:defRPr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📍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Destination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countries include:</a:t>
            </a:r>
            <a:b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Argentina 🇦🇷 • Australia 🇦🇺 • Canada 🇨🇦 • Colombia 🇨🇴 • South Korea 🇰🇷 • Japan 🇯🇵 Indonesia 🇮🇩 • China 🇨🇳 • United States 🇺🇸 • Vietnam 🇻🇳</a:t>
            </a:r>
          </a:p>
        </p:txBody>
      </p:sp>
      <p:sp>
        <p:nvSpPr>
          <p:cNvPr id="157" name="Google Shape;157;g3a9305b3617_0_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/>
              <a:t>26/11/2025</a:t>
            </a:r>
            <a:endParaRPr lang="it-IT"/>
          </a:p>
        </p:txBody>
      </p:sp>
      <p:sp>
        <p:nvSpPr>
          <p:cNvPr id="154" name="Google Shape;154;g3a9305b3617_0_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 lang="it-IT"/>
          </a:p>
        </p:txBody>
      </p:sp>
      <p:sp>
        <p:nvSpPr>
          <p:cNvPr id="158" name="Google Shape;158;g3a9305b3617_0_100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9305b3617_0_100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THE MAGELLANO PROGRAM</a:t>
            </a:r>
            <a:br>
              <a:rPr lang="en-US" sz="2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i="1" dirty="0"/>
              <a:t>Your gateway to extra-European study opportunities</a:t>
            </a:r>
          </a:p>
        </p:txBody>
      </p:sp>
      <p:pic>
        <p:nvPicPr>
          <p:cNvPr id="5" name="Google Shape;169;g3a9305b3617_0_109">
            <a:extLst>
              <a:ext uri="{FF2B5EF4-FFF2-40B4-BE49-F238E27FC236}">
                <a16:creationId xmlns:a16="http://schemas.microsoft.com/office/drawing/2014/main" id="{6D72B928-71A6-A557-B106-01A70F50508B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14589" y="1192517"/>
            <a:ext cx="10459156" cy="1124358"/>
          </a:xfrm>
          <a:prstGeom prst="rect">
            <a:avLst/>
          </a:prstGeom>
          <a:noFill/>
        </p:spPr>
      </p:pic>
      <p:sp>
        <p:nvSpPr>
          <p:cNvPr id="157" name="Google Shape;157;g3a9305b3617_0_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/>
              <a:t>26/11/2025</a:t>
            </a:r>
            <a:endParaRPr lang="it-IT"/>
          </a:p>
        </p:txBody>
      </p:sp>
      <p:sp>
        <p:nvSpPr>
          <p:cNvPr id="154" name="Google Shape;154;g3a9305b3617_0_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 lang="it-IT"/>
          </a:p>
        </p:txBody>
      </p:sp>
      <p:sp>
        <p:nvSpPr>
          <p:cNvPr id="158" name="Google Shape;158;g3a9305b3617_0_100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FE065F-3E6C-4A86-B10A-24E44BF72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Google Shape;155;g3a9305b3617_0_100">
            <a:extLst>
              <a:ext uri="{FF2B5EF4-FFF2-40B4-BE49-F238E27FC236}">
                <a16:creationId xmlns:a16="http://schemas.microsoft.com/office/drawing/2014/main" id="{04D39201-FA4C-49D8-9A3F-EF09FEE4826B}"/>
              </a:ext>
            </a:extLst>
          </p:cNvPr>
          <p:cNvSpPr txBox="1">
            <a:spLocks/>
          </p:cNvSpPr>
          <p:nvPr/>
        </p:nvSpPr>
        <p:spPr>
          <a:xfrm>
            <a:off x="5188919" y="2876972"/>
            <a:ext cx="5831294" cy="309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it-IT" sz="1700" dirty="0"/>
              <a:t>🗓️ </a:t>
            </a:r>
            <a:r>
              <a:rPr lang="it-IT" sz="1700" b="1" dirty="0" err="1"/>
              <a:t>Each</a:t>
            </a:r>
            <a:r>
              <a:rPr lang="it-IT" sz="1700" b="1" dirty="0"/>
              <a:t> Call for Applications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</a:t>
            </a:r>
            <a:r>
              <a:rPr lang="it-IT" sz="1700" dirty="0" err="1"/>
              <a:t>published</a:t>
            </a:r>
            <a:r>
              <a:rPr lang="it-IT" sz="1700" dirty="0"/>
              <a:t> </a:t>
            </a:r>
            <a:r>
              <a:rPr lang="it-IT" sz="1700" dirty="0" err="1"/>
              <a:t>according</a:t>
            </a:r>
            <a:r>
              <a:rPr lang="it-IT" sz="1700" dirty="0"/>
              <a:t> to the </a:t>
            </a:r>
            <a:r>
              <a:rPr lang="it-IT" sz="1700" b="1" dirty="0" err="1"/>
              <a:t>specific</a:t>
            </a:r>
            <a:r>
              <a:rPr lang="it-IT" sz="1700" b="1" dirty="0"/>
              <a:t> deadlines</a:t>
            </a:r>
            <a:r>
              <a:rPr lang="it-IT" sz="1700" dirty="0"/>
              <a:t> set by the partner </a:t>
            </a:r>
            <a:r>
              <a:rPr lang="it-IT" sz="1700" dirty="0" err="1"/>
              <a:t>universities</a:t>
            </a:r>
            <a:endParaRPr lang="it-IT" sz="17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endParaRPr lang="it-IT" sz="1700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it-IT" sz="1700" dirty="0"/>
              <a:t>📢 Updates and new calls are </a:t>
            </a:r>
            <a:r>
              <a:rPr lang="it-IT" sz="1700" dirty="0" err="1"/>
              <a:t>also</a:t>
            </a:r>
            <a:r>
              <a:rPr lang="it-IT" sz="1700" dirty="0"/>
              <a:t> </a:t>
            </a:r>
            <a:r>
              <a:rPr lang="it-IT" sz="1700" dirty="0" err="1"/>
              <a:t>shared</a:t>
            </a:r>
            <a:r>
              <a:rPr lang="it-IT" sz="1700" dirty="0"/>
              <a:t> </a:t>
            </a:r>
            <a:r>
              <a:rPr lang="it-IT" sz="1700" dirty="0" err="1"/>
              <a:t>through</a:t>
            </a:r>
            <a:r>
              <a:rPr lang="it-IT" sz="1700" dirty="0"/>
              <a:t> </a:t>
            </a:r>
            <a:r>
              <a:rPr lang="it-IT" sz="1700" b="1" dirty="0" err="1"/>
              <a:t>official</a:t>
            </a:r>
            <a:r>
              <a:rPr lang="it-IT" sz="1700" b="1" dirty="0"/>
              <a:t> </a:t>
            </a:r>
            <a:r>
              <a:rPr lang="it-IT" sz="1700" b="1" dirty="0" err="1"/>
              <a:t>UniMc</a:t>
            </a:r>
            <a:r>
              <a:rPr lang="it-IT" sz="1700" b="1" dirty="0"/>
              <a:t> </a:t>
            </a:r>
            <a:r>
              <a:rPr lang="it-IT" sz="1700" b="1" dirty="0" err="1"/>
              <a:t>communication</a:t>
            </a:r>
            <a:r>
              <a:rPr lang="it-IT" sz="1700" b="1" dirty="0"/>
              <a:t> </a:t>
            </a:r>
            <a:r>
              <a:rPr lang="it-IT" sz="1700" b="1" dirty="0" err="1"/>
              <a:t>channels</a:t>
            </a:r>
            <a:endParaRPr lang="it-IT" sz="1700" b="1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endParaRPr lang="it-IT" sz="1700" b="1" dirty="0"/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it-IT" sz="1700" dirty="0"/>
              <a:t>💡 </a:t>
            </a:r>
            <a:r>
              <a:rPr lang="it-IT" sz="1700" i="1" dirty="0" err="1"/>
              <a:t>Tip</a:t>
            </a:r>
            <a:r>
              <a:rPr lang="it-IT" sz="1700" dirty="0"/>
              <a:t>: Check the website </a:t>
            </a:r>
            <a:r>
              <a:rPr lang="it-IT" sz="1700" dirty="0" err="1"/>
              <a:t>regularly</a:t>
            </a:r>
            <a:r>
              <a:rPr lang="it-IT" sz="1700" dirty="0"/>
              <a:t> to </a:t>
            </a:r>
            <a:r>
              <a:rPr lang="it-IT" sz="1700" dirty="0" err="1"/>
              <a:t>avoid</a:t>
            </a:r>
            <a:r>
              <a:rPr lang="it-IT" sz="1700" dirty="0"/>
              <a:t> </a:t>
            </a:r>
            <a:r>
              <a:rPr lang="it-IT" sz="1700" dirty="0" err="1"/>
              <a:t>missing</a:t>
            </a:r>
            <a:r>
              <a:rPr lang="it-IT" sz="1700" dirty="0"/>
              <a:t> </a:t>
            </a:r>
            <a:r>
              <a:rPr lang="it-IT" sz="1700" dirty="0" err="1"/>
              <a:t>important</a:t>
            </a:r>
            <a:r>
              <a:rPr lang="it-IT" sz="1700" dirty="0"/>
              <a:t> deadlines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Font typeface="Arial"/>
              <a:buNone/>
              <a:defRPr/>
            </a:pPr>
            <a:endParaRPr lang="it-IT" sz="1700" dirty="0"/>
          </a:p>
          <a:p>
            <a:pPr marL="0" indent="0">
              <a:spcBef>
                <a:spcPts val="8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it-IT" sz="1700" dirty="0"/>
              <a:t>🔎 </a:t>
            </a:r>
            <a:r>
              <a:rPr lang="it-IT" sz="1700" b="1" dirty="0" err="1"/>
              <a:t>Learn</a:t>
            </a:r>
            <a:r>
              <a:rPr lang="it-IT" sz="1700" b="1" dirty="0"/>
              <a:t> more and </a:t>
            </a:r>
            <a:r>
              <a:rPr lang="it-IT" sz="1700" b="1" dirty="0" err="1"/>
              <a:t>find</a:t>
            </a:r>
            <a:r>
              <a:rPr lang="it-IT" sz="1700" b="1" dirty="0"/>
              <a:t> the </a:t>
            </a:r>
            <a:r>
              <a:rPr lang="it-IT" sz="1700" b="1" dirty="0" err="1"/>
              <a:t>official</a:t>
            </a:r>
            <a:r>
              <a:rPr lang="it-IT" sz="1700" b="1" dirty="0"/>
              <a:t> call </a:t>
            </a:r>
            <a:r>
              <a:rPr lang="it-IT" sz="1700" b="1" dirty="0" err="1"/>
              <a:t>at</a:t>
            </a:r>
            <a:endParaRPr lang="it-IT" sz="1700" b="1" dirty="0"/>
          </a:p>
          <a:p>
            <a:pPr marL="0" indent="0">
              <a:spcBef>
                <a:spcPts val="8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it-IT" sz="1300" dirty="0"/>
              <a:t>iro.unimc.it → Studenti in partenza (</a:t>
            </a:r>
            <a:r>
              <a:rPr lang="it-IT" sz="1300" u="sng" dirty="0">
                <a:hlinkClick r:id="rId4"/>
              </a:rPr>
              <a:t>https://iro.unimc.it/it/studenti/studenti-in-partenza</a:t>
            </a:r>
            <a:r>
              <a:rPr lang="it-IT" sz="1300" dirty="0"/>
              <a:t>) → Programma Magellano</a:t>
            </a:r>
            <a:endParaRPr lang="it-IT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6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19278D-D34E-3DB1-759B-727B539D4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A76EF5-554F-72D9-F8B7-E6394C0F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Administrative Contact person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Mobility Off.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2934B6-969A-BB94-2376-254D4F7CC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Paola Landi</a:t>
            </a:r>
            <a:b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sz="22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paola.landi@unimc.it</a:t>
            </a:r>
            <a:endParaRPr lang="en-US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iso umano, sorriso, persona, ritratto&#10;&#10;Il contenuto generato dall'IA potrebbe non essere corretto.">
            <a:extLst>
              <a:ext uri="{FF2B5EF4-FFF2-40B4-BE49-F238E27FC236}">
                <a16:creationId xmlns:a16="http://schemas.microsoft.com/office/drawing/2014/main" id="{9FD0B245-6B1D-3AD4-FD5E-F2366494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06" y="612553"/>
            <a:ext cx="5586212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9305b3617_0_193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RESEARCH ABROAD</a:t>
            </a:r>
            <a:br>
              <a:rPr lang="en-US" sz="2800" b="1" dirty="0"/>
            </a:br>
            <a:r>
              <a:rPr lang="en-US" sz="2800" i="1" dirty="0"/>
              <a:t>Your Thesis, Your Passport to the World</a:t>
            </a:r>
            <a:endParaRPr lang="en-US" sz="2800" b="1" i="1" dirty="0"/>
          </a:p>
        </p:txBody>
      </p:sp>
      <p:pic>
        <p:nvPicPr>
          <p:cNvPr id="179" name="Google Shape;179;g3a9305b3617_0_193" title="banner RT.jpg"/>
          <p:cNvPicPr preferRelativeResize="0"/>
          <p:nvPr/>
        </p:nvPicPr>
        <p:blipFill rotWithShape="1">
          <a:blip r:embed="rId3"/>
          <a:stretch/>
        </p:blipFill>
        <p:spPr>
          <a:xfrm>
            <a:off x="866422" y="1153102"/>
            <a:ext cx="10459156" cy="1830352"/>
          </a:xfrm>
          <a:prstGeom prst="rect">
            <a:avLst/>
          </a:prstGeom>
          <a:noFill/>
        </p:spPr>
      </p:pic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Google Shape;175;g3a9305b3617_0_193"/>
          <p:cNvSpPr txBox="1">
            <a:spLocks noGrp="1"/>
          </p:cNvSpPr>
          <p:nvPr>
            <p:ph type="body" idx="1"/>
          </p:nvPr>
        </p:nvSpPr>
        <p:spPr>
          <a:xfrm>
            <a:off x="5127414" y="3163147"/>
            <a:ext cx="6226386" cy="3076290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/>
              <a:t>🌍 </a:t>
            </a:r>
            <a:r>
              <a:rPr lang="it-IT" sz="1700" b="1" dirty="0"/>
              <a:t>Do </a:t>
            </a:r>
            <a:r>
              <a:rPr lang="it-IT" sz="1700" b="1" dirty="0" err="1"/>
              <a:t>research</a:t>
            </a:r>
            <a:r>
              <a:rPr lang="it-IT" sz="1700" b="1" dirty="0"/>
              <a:t> </a:t>
            </a:r>
            <a:r>
              <a:rPr lang="it-IT" sz="1700" b="1" dirty="0" err="1"/>
              <a:t>abroad</a:t>
            </a:r>
            <a:r>
              <a:rPr lang="it-IT" sz="1700" b="1" dirty="0"/>
              <a:t>: </a:t>
            </a:r>
            <a:r>
              <a:rPr lang="it-IT" sz="1700" dirty="0" err="1"/>
              <a:t>Carry</a:t>
            </a:r>
            <a:r>
              <a:rPr lang="it-IT" sz="1700" dirty="0"/>
              <a:t> out part of </a:t>
            </a:r>
            <a:r>
              <a:rPr lang="it-IT" sz="1700" dirty="0" err="1"/>
              <a:t>your</a:t>
            </a:r>
            <a:r>
              <a:rPr lang="it-IT" sz="1700" dirty="0"/>
              <a:t> </a:t>
            </a:r>
            <a:r>
              <a:rPr lang="it-IT" sz="1700" dirty="0" err="1"/>
              <a:t>thesis</a:t>
            </a:r>
            <a:r>
              <a:rPr lang="it-IT" sz="1700" dirty="0"/>
              <a:t> </a:t>
            </a:r>
            <a:r>
              <a:rPr lang="it-IT" sz="1700" dirty="0" err="1"/>
              <a:t>at</a:t>
            </a:r>
            <a:r>
              <a:rPr lang="it-IT" sz="1700" dirty="0"/>
              <a:t> a </a:t>
            </a:r>
            <a:r>
              <a:rPr lang="it-IT" sz="1700" dirty="0" err="1"/>
              <a:t>university</a:t>
            </a:r>
            <a:r>
              <a:rPr lang="it-IT" sz="1700" dirty="0"/>
              <a:t>, </a:t>
            </a:r>
            <a:r>
              <a:rPr lang="it-IT" sz="1700" dirty="0" err="1"/>
              <a:t>research</a:t>
            </a:r>
            <a:r>
              <a:rPr lang="it-IT" sz="1700" dirty="0"/>
              <a:t> center, or international institution </a:t>
            </a:r>
            <a:r>
              <a:rPr lang="it-IT" sz="1700" dirty="0" err="1"/>
              <a:t>worldwide</a:t>
            </a:r>
            <a:endParaRPr lang="it-IT" sz="1700"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/>
              <a:t>💡 </a:t>
            </a:r>
            <a:r>
              <a:rPr lang="it-IT" sz="1700" b="1" dirty="0" err="1"/>
              <a:t>Discover</a:t>
            </a:r>
            <a:r>
              <a:rPr lang="it-IT" sz="1700" b="1" dirty="0"/>
              <a:t> new </a:t>
            </a:r>
            <a:r>
              <a:rPr lang="it-IT" sz="1700" b="1" dirty="0" err="1"/>
              <a:t>perspectives</a:t>
            </a:r>
            <a:r>
              <a:rPr lang="it-IT" sz="1700" b="1" dirty="0"/>
              <a:t>: </a:t>
            </a:r>
            <a:r>
              <a:rPr lang="it-IT" sz="1700" dirty="0"/>
              <a:t>Access </a:t>
            </a:r>
            <a:r>
              <a:rPr lang="it-IT" sz="1700" dirty="0" err="1"/>
              <a:t>unique</a:t>
            </a:r>
            <a:r>
              <a:rPr lang="it-IT" sz="1700" dirty="0"/>
              <a:t> </a:t>
            </a:r>
            <a:r>
              <a:rPr lang="it-IT" sz="1700" dirty="0" err="1"/>
              <a:t>resources</a:t>
            </a:r>
            <a:r>
              <a:rPr lang="it-IT" sz="1700" dirty="0"/>
              <a:t> and new </a:t>
            </a:r>
            <a:r>
              <a:rPr lang="it-IT" sz="1700" dirty="0" err="1"/>
              <a:t>research</a:t>
            </a:r>
            <a:r>
              <a:rPr lang="it-IT" sz="1700" dirty="0"/>
              <a:t> </a:t>
            </a:r>
            <a:r>
              <a:rPr lang="it-IT" sz="1700" dirty="0" err="1"/>
              <a:t>methods</a:t>
            </a:r>
            <a:r>
              <a:rPr lang="it-IT" sz="1700" dirty="0"/>
              <a:t> </a:t>
            </a:r>
            <a:r>
              <a:rPr lang="it-IT" sz="1700" dirty="0" err="1"/>
              <a:t>beyond</a:t>
            </a:r>
            <a:r>
              <a:rPr lang="it-IT" sz="1700" dirty="0"/>
              <a:t> </a:t>
            </a:r>
            <a:r>
              <a:rPr lang="it-IT" sz="1700" dirty="0" err="1"/>
              <a:t>Italy</a:t>
            </a:r>
            <a:endParaRPr lang="it-IT" sz="1700" dirty="0"/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/>
              <a:t>🤝 </a:t>
            </a:r>
            <a:r>
              <a:rPr lang="it-IT" sz="1700" b="1" dirty="0"/>
              <a:t>Connect </a:t>
            </a:r>
            <a:r>
              <a:rPr lang="it-IT" sz="1700" b="1" dirty="0" err="1"/>
              <a:t>globally</a:t>
            </a:r>
            <a:r>
              <a:rPr lang="it-IT" sz="1700" b="1" dirty="0"/>
              <a:t>: </a:t>
            </a:r>
            <a:r>
              <a:rPr lang="it-IT" sz="1700" dirty="0"/>
              <a:t>Collaborate with international </a:t>
            </a:r>
            <a:r>
              <a:rPr lang="it-IT" sz="1700" dirty="0" err="1"/>
              <a:t>mentors</a:t>
            </a:r>
            <a:r>
              <a:rPr lang="it-IT" sz="1700" dirty="0"/>
              <a:t> and </a:t>
            </a:r>
            <a:r>
              <a:rPr lang="it-IT" sz="1700" dirty="0" err="1"/>
              <a:t>enrich</a:t>
            </a:r>
            <a:r>
              <a:rPr lang="it-IT" sz="1700" dirty="0"/>
              <a:t> </a:t>
            </a:r>
            <a:r>
              <a:rPr lang="it-IT" sz="1700" dirty="0" err="1"/>
              <a:t>your</a:t>
            </a:r>
            <a:r>
              <a:rPr lang="it-IT" sz="1700" dirty="0"/>
              <a:t> </a:t>
            </a:r>
            <a:r>
              <a:rPr lang="it-IT" sz="1700" dirty="0" err="1"/>
              <a:t>academic</a:t>
            </a:r>
            <a:r>
              <a:rPr lang="it-IT" sz="1700" dirty="0"/>
              <a:t> network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/>
              <a:t>🚀 </a:t>
            </a:r>
            <a:r>
              <a:rPr lang="it-IT" sz="1700" b="1" dirty="0" err="1"/>
              <a:t>Grow</a:t>
            </a:r>
            <a:r>
              <a:rPr lang="it-IT" sz="1700" b="1" dirty="0"/>
              <a:t> </a:t>
            </a:r>
            <a:r>
              <a:rPr lang="it-IT" sz="1700" b="1" dirty="0" err="1"/>
              <a:t>personally</a:t>
            </a:r>
            <a:r>
              <a:rPr lang="it-IT" sz="1700" b="1" dirty="0"/>
              <a:t> and </a:t>
            </a:r>
            <a:r>
              <a:rPr lang="it-IT" sz="1700" b="1" dirty="0" err="1"/>
              <a:t>professionally</a:t>
            </a:r>
            <a:r>
              <a:rPr lang="it-IT" sz="1700" b="1" dirty="0"/>
              <a:t>: </a:t>
            </a:r>
            <a:r>
              <a:rPr lang="it-IT" sz="1700" dirty="0" err="1"/>
              <a:t>Enhance</a:t>
            </a:r>
            <a:r>
              <a:rPr lang="it-IT" sz="1700" dirty="0"/>
              <a:t> </a:t>
            </a:r>
            <a:r>
              <a:rPr lang="it-IT" sz="1700" dirty="0" err="1"/>
              <a:t>your</a:t>
            </a:r>
            <a:r>
              <a:rPr lang="it-IT" sz="1700" dirty="0"/>
              <a:t> </a:t>
            </a:r>
            <a:r>
              <a:rPr lang="it-IT" sz="1700" dirty="0" err="1"/>
              <a:t>research</a:t>
            </a:r>
            <a:r>
              <a:rPr lang="it-IT" sz="1700" dirty="0"/>
              <a:t>, </a:t>
            </a:r>
            <a:r>
              <a:rPr lang="it-IT" sz="1700" dirty="0" err="1"/>
              <a:t>language</a:t>
            </a:r>
            <a:r>
              <a:rPr lang="it-IT" sz="1700" dirty="0"/>
              <a:t>, and </a:t>
            </a:r>
            <a:r>
              <a:rPr lang="it-IT" sz="1700" dirty="0" err="1"/>
              <a:t>intercultural</a:t>
            </a:r>
            <a:r>
              <a:rPr lang="it-IT" sz="1700" dirty="0"/>
              <a:t> skills — and </a:t>
            </a:r>
            <a:r>
              <a:rPr lang="it-IT" sz="1700" dirty="0" err="1"/>
              <a:t>shape</a:t>
            </a:r>
            <a:r>
              <a:rPr lang="it-IT" sz="1700" dirty="0"/>
              <a:t> </a:t>
            </a:r>
            <a:r>
              <a:rPr lang="it-IT" sz="1700" dirty="0" err="1"/>
              <a:t>your</a:t>
            </a:r>
            <a:r>
              <a:rPr lang="it-IT" sz="1700" dirty="0"/>
              <a:t> future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📅 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Next call: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/>
              <a:t>✈️ </a:t>
            </a:r>
            <a:r>
              <a:rPr lang="it-IT" sz="1700" b="1" dirty="0" err="1"/>
              <a:t>Mobility</a:t>
            </a:r>
            <a:r>
              <a:rPr lang="it-IT" sz="1700" b="1" dirty="0"/>
              <a:t> </a:t>
            </a:r>
            <a:r>
              <a:rPr lang="it-IT" sz="1700" b="1" dirty="0" err="1"/>
              <a:t>period</a:t>
            </a:r>
            <a:r>
              <a:rPr lang="it-IT" sz="1700" b="1" dirty="0"/>
              <a:t>:</a:t>
            </a:r>
            <a:r>
              <a:rPr lang="it-IT" sz="1700" dirty="0"/>
              <a:t> </a:t>
            </a:r>
            <a:r>
              <a:rPr lang="it-IT" sz="1700" dirty="0" err="1"/>
              <a:t>January</a:t>
            </a:r>
            <a:r>
              <a:rPr lang="it-IT" sz="1700" dirty="0"/>
              <a:t> 2026 → </a:t>
            </a:r>
            <a:r>
              <a:rPr lang="it-IT" sz="1700" dirty="0" err="1"/>
              <a:t>July</a:t>
            </a:r>
            <a:r>
              <a:rPr lang="it-IT" sz="1700" dirty="0"/>
              <a:t> 2027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lang="it-IT" sz="1700" dirty="0"/>
          </a:p>
        </p:txBody>
      </p:sp>
      <p:sp>
        <p:nvSpPr>
          <p:cNvPr id="177" name="Google Shape;177;g3a9305b3617_0_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/>
              <a:t>26/11/2025</a:t>
            </a:r>
            <a:endParaRPr lang="it-IT"/>
          </a:p>
        </p:txBody>
      </p:sp>
      <p:sp>
        <p:nvSpPr>
          <p:cNvPr id="174" name="Google Shape;174;g3a9305b3617_0_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 lang="it-IT"/>
          </a:p>
        </p:txBody>
      </p:sp>
      <p:sp>
        <p:nvSpPr>
          <p:cNvPr id="178" name="Google Shape;178;g3a9305b3617_0_193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a9305b3617_0_193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800" b="1" dirty="0"/>
              <a:t>RESEARCH ABROAD</a:t>
            </a:r>
            <a:br>
              <a:rPr lang="en-US" sz="2800" b="1" dirty="0"/>
            </a:br>
            <a:r>
              <a:rPr lang="en-US" sz="2800" i="1" dirty="0"/>
              <a:t>Your Thesis, Your Passport to the World</a:t>
            </a:r>
            <a:endParaRPr lang="en-US" sz="2800" b="1" i="1" dirty="0"/>
          </a:p>
        </p:txBody>
      </p:sp>
      <p:pic>
        <p:nvPicPr>
          <p:cNvPr id="179" name="Google Shape;179;g3a9305b3617_0_193" title="banner RT.jpg"/>
          <p:cNvPicPr preferRelativeResize="0"/>
          <p:nvPr/>
        </p:nvPicPr>
        <p:blipFill rotWithShape="1">
          <a:blip r:embed="rId3"/>
          <a:stretch/>
        </p:blipFill>
        <p:spPr>
          <a:xfrm>
            <a:off x="866422" y="1153102"/>
            <a:ext cx="10459156" cy="1830352"/>
          </a:xfrm>
          <a:prstGeom prst="rect">
            <a:avLst/>
          </a:prstGeom>
          <a:noFill/>
        </p:spPr>
      </p:pic>
      <p:sp>
        <p:nvSpPr>
          <p:cNvPr id="177" name="Google Shape;177;g3a9305b3617_0_1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/>
              <a:t>26/11/2025</a:t>
            </a:r>
            <a:endParaRPr lang="it-IT"/>
          </a:p>
        </p:txBody>
      </p:sp>
      <p:sp>
        <p:nvSpPr>
          <p:cNvPr id="174" name="Google Shape;174;g3a9305b3617_0_1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 lang="it-IT"/>
          </a:p>
        </p:txBody>
      </p:sp>
      <p:sp>
        <p:nvSpPr>
          <p:cNvPr id="178" name="Google Shape;178;g3a9305b3617_0_193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7EEE0CB-DE23-4237-A816-0FAD28378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Google Shape;185;g3a9305b3617_0_202">
            <a:extLst>
              <a:ext uri="{FF2B5EF4-FFF2-40B4-BE49-F238E27FC236}">
                <a16:creationId xmlns:a16="http://schemas.microsoft.com/office/drawing/2014/main" id="{73418A3C-CFD5-40D2-98E7-35357976F752}"/>
              </a:ext>
            </a:extLst>
          </p:cNvPr>
          <p:cNvSpPr txBox="1">
            <a:spLocks/>
          </p:cNvSpPr>
          <p:nvPr/>
        </p:nvSpPr>
        <p:spPr>
          <a:xfrm>
            <a:off x="5160657" y="3235959"/>
            <a:ext cx="6061686" cy="2878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800"/>
              </a:spcBef>
              <a:buFont typeface="Arial"/>
              <a:buNone/>
            </a:pPr>
            <a:r>
              <a:rPr lang="it-IT" sz="1800" dirty="0"/>
              <a:t>🎯 </a:t>
            </a:r>
            <a:r>
              <a:rPr lang="it-IT" sz="1800" b="1" dirty="0"/>
              <a:t>Financial support: </a:t>
            </a:r>
            <a:r>
              <a:rPr lang="it-IT" sz="1800" dirty="0"/>
              <a:t>Financial </a:t>
            </a:r>
            <a:r>
              <a:rPr lang="it-IT" sz="1800" dirty="0" err="1"/>
              <a:t>contribution</a:t>
            </a:r>
            <a:r>
              <a:rPr lang="it-IT" sz="1800" dirty="0"/>
              <a:t> for 1–3 </a:t>
            </a:r>
            <a:r>
              <a:rPr lang="it-IT" sz="1800" dirty="0" err="1"/>
              <a:t>months</a:t>
            </a:r>
            <a:r>
              <a:rPr lang="it-IT" sz="1800" dirty="0"/>
              <a:t> </a:t>
            </a:r>
            <a:r>
              <a:rPr lang="it-IT" sz="1800" dirty="0" err="1"/>
              <a:t>abroad</a:t>
            </a:r>
            <a:endParaRPr lang="it-IT" sz="1800" dirty="0"/>
          </a:p>
          <a:p>
            <a:pPr marL="0" indent="0">
              <a:spcBef>
                <a:spcPts val="800"/>
              </a:spcBef>
              <a:buFont typeface="Arial"/>
              <a:buNone/>
            </a:pPr>
            <a:r>
              <a:rPr lang="it-IT" sz="1800" dirty="0"/>
              <a:t>🎓 </a:t>
            </a:r>
            <a:r>
              <a:rPr lang="it-IT" sz="1800" b="1" dirty="0"/>
              <a:t>Who can </a:t>
            </a:r>
            <a:r>
              <a:rPr lang="it-IT" sz="1800" b="1" dirty="0" err="1"/>
              <a:t>apply</a:t>
            </a:r>
            <a:r>
              <a:rPr lang="it-IT" sz="1800" b="1" dirty="0"/>
              <a:t>: </a:t>
            </a:r>
            <a:r>
              <a:rPr lang="it-IT" sz="1800" dirty="0" err="1"/>
              <a:t>Final-year</a:t>
            </a:r>
            <a:r>
              <a:rPr lang="it-IT" sz="1800" dirty="0"/>
              <a:t> </a:t>
            </a:r>
            <a:r>
              <a:rPr lang="it-IT" sz="1800" dirty="0" err="1"/>
              <a:t>students</a:t>
            </a:r>
            <a:r>
              <a:rPr lang="it-IT" sz="1800" dirty="0"/>
              <a:t> of </a:t>
            </a:r>
            <a:r>
              <a:rPr lang="it-IT" sz="1800" dirty="0" err="1"/>
              <a:t>Master’s</a:t>
            </a:r>
            <a:r>
              <a:rPr lang="it-IT" sz="1800" dirty="0"/>
              <a:t> and one-</a:t>
            </a:r>
            <a:r>
              <a:rPr lang="it-IT" sz="1800" dirty="0" err="1"/>
              <a:t>cycle</a:t>
            </a:r>
            <a:r>
              <a:rPr lang="it-IT" sz="1800" dirty="0"/>
              <a:t> degree </a:t>
            </a:r>
            <a:r>
              <a:rPr lang="it-IT" sz="1800" dirty="0" err="1"/>
              <a:t>courses</a:t>
            </a:r>
            <a:endParaRPr lang="it-IT" sz="1800" dirty="0"/>
          </a:p>
          <a:p>
            <a:pPr marL="0" indent="0">
              <a:spcBef>
                <a:spcPts val="800"/>
              </a:spcBef>
              <a:buFont typeface="Arial"/>
              <a:buNone/>
            </a:pPr>
            <a:r>
              <a:rPr lang="it-IT" sz="1800" dirty="0"/>
              <a:t>🌐 </a:t>
            </a:r>
            <a:r>
              <a:rPr lang="it-IT" sz="1800" b="1" dirty="0" err="1"/>
              <a:t>What</a:t>
            </a:r>
            <a:r>
              <a:rPr lang="it-IT" sz="1800" b="1" dirty="0"/>
              <a:t> </a:t>
            </a:r>
            <a:r>
              <a:rPr lang="it-IT" sz="1800" b="1" dirty="0" err="1"/>
              <a:t>you</a:t>
            </a:r>
            <a:r>
              <a:rPr lang="it-IT" sz="1800" b="1" dirty="0"/>
              <a:t> can do: </a:t>
            </a:r>
            <a:r>
              <a:rPr lang="it-IT" sz="1800" dirty="0" err="1"/>
              <a:t>Research</a:t>
            </a:r>
            <a:r>
              <a:rPr lang="it-IT" sz="1800" dirty="0"/>
              <a:t> for </a:t>
            </a:r>
            <a:r>
              <a:rPr lang="it-IT" sz="1800" dirty="0" err="1"/>
              <a:t>your</a:t>
            </a:r>
            <a:r>
              <a:rPr lang="it-IT" sz="1800" dirty="0"/>
              <a:t> </a:t>
            </a:r>
            <a:r>
              <a:rPr lang="it-IT" sz="1800" dirty="0" err="1"/>
              <a:t>final</a:t>
            </a:r>
            <a:r>
              <a:rPr lang="it-IT" sz="1800" dirty="0"/>
              <a:t> </a:t>
            </a:r>
            <a:r>
              <a:rPr lang="it-IT" sz="1800" dirty="0" err="1"/>
              <a:t>thesis</a:t>
            </a:r>
            <a:r>
              <a:rPr lang="it-IT" sz="1800" dirty="0"/>
              <a:t>, </a:t>
            </a:r>
            <a:r>
              <a:rPr lang="it-IT" sz="1800" dirty="0" err="1"/>
              <a:t>attend</a:t>
            </a:r>
            <a:r>
              <a:rPr lang="it-IT" sz="1800" dirty="0"/>
              <a:t> conferences, or </a:t>
            </a:r>
            <a:r>
              <a:rPr lang="it-IT" sz="1800" dirty="0" err="1"/>
              <a:t>collect</a:t>
            </a:r>
            <a:r>
              <a:rPr lang="it-IT" sz="1800" dirty="0"/>
              <a:t> </a:t>
            </a:r>
            <a:r>
              <a:rPr lang="it-IT" sz="1800" dirty="0" err="1"/>
              <a:t>materials</a:t>
            </a:r>
            <a:r>
              <a:rPr lang="it-IT" sz="1800" dirty="0"/>
              <a:t> </a:t>
            </a:r>
            <a:r>
              <a:rPr lang="it-IT" sz="1800" dirty="0" err="1"/>
              <a:t>abroad</a:t>
            </a:r>
            <a:endParaRPr lang="it-IT" sz="1800" dirty="0"/>
          </a:p>
          <a:p>
            <a:pPr marL="0" indent="0">
              <a:spcBef>
                <a:spcPts val="800"/>
              </a:spcBef>
              <a:buFont typeface="Arial"/>
              <a:buNone/>
            </a:pPr>
            <a:r>
              <a:rPr lang="it-IT" sz="1800" dirty="0"/>
              <a:t>💬 </a:t>
            </a:r>
            <a:r>
              <a:rPr lang="it-IT" sz="1800" b="1" dirty="0" err="1"/>
              <a:t>Why</a:t>
            </a:r>
            <a:r>
              <a:rPr lang="it-IT" sz="1800" b="1" dirty="0"/>
              <a:t> </a:t>
            </a:r>
            <a:r>
              <a:rPr lang="it-IT" sz="1800" b="1" dirty="0" err="1"/>
              <a:t>it</a:t>
            </a:r>
            <a:r>
              <a:rPr lang="it-IT" sz="1800" b="1" dirty="0"/>
              <a:t> </a:t>
            </a:r>
            <a:r>
              <a:rPr lang="it-IT" sz="1800" b="1" dirty="0" err="1"/>
              <a:t>matters</a:t>
            </a:r>
            <a:r>
              <a:rPr lang="it-IT" sz="1800" b="1" dirty="0"/>
              <a:t>: </a:t>
            </a:r>
            <a:r>
              <a:rPr lang="it-IT" sz="1800" dirty="0"/>
              <a:t>Turn </a:t>
            </a:r>
            <a:r>
              <a:rPr lang="it-IT" sz="1800" dirty="0" err="1"/>
              <a:t>your</a:t>
            </a:r>
            <a:r>
              <a:rPr lang="it-IT" sz="1800" dirty="0"/>
              <a:t> </a:t>
            </a:r>
            <a:r>
              <a:rPr lang="it-IT" sz="1800" dirty="0" err="1"/>
              <a:t>dissertation</a:t>
            </a:r>
            <a:r>
              <a:rPr lang="it-IT" sz="1800" dirty="0"/>
              <a:t> </a:t>
            </a:r>
            <a:r>
              <a:rPr lang="it-IT" sz="1800" dirty="0" err="1"/>
              <a:t>into</a:t>
            </a:r>
            <a:r>
              <a:rPr lang="it-IT" sz="1800" dirty="0"/>
              <a:t> a </a:t>
            </a:r>
            <a:r>
              <a:rPr lang="it-IT" sz="1800" dirty="0" err="1"/>
              <a:t>truly</a:t>
            </a:r>
            <a:r>
              <a:rPr lang="it-IT" sz="1800" dirty="0"/>
              <a:t> international story — </a:t>
            </a:r>
            <a:r>
              <a:rPr lang="it-IT" sz="1800" dirty="0" err="1"/>
              <a:t>your</a:t>
            </a:r>
            <a:r>
              <a:rPr lang="it-IT" sz="1800" dirty="0"/>
              <a:t> </a:t>
            </a:r>
            <a:r>
              <a:rPr lang="it-IT" sz="1800" dirty="0" err="1"/>
              <a:t>research</a:t>
            </a:r>
            <a:r>
              <a:rPr lang="it-IT" sz="1800" dirty="0"/>
              <a:t> </a:t>
            </a:r>
            <a:r>
              <a:rPr lang="it-IT" sz="1800" dirty="0" err="1"/>
              <a:t>without</a:t>
            </a:r>
            <a:r>
              <a:rPr lang="it-IT" sz="1800" dirty="0"/>
              <a:t> </a:t>
            </a:r>
            <a:r>
              <a:rPr lang="it-IT" sz="1800" dirty="0" err="1"/>
              <a:t>borders</a:t>
            </a:r>
            <a:br>
              <a:rPr lang="it-IT" sz="2100" dirty="0"/>
            </a:br>
            <a:endParaRPr lang="it-IT" sz="2100" dirty="0"/>
          </a:p>
          <a:p>
            <a:pPr marL="0" indent="0">
              <a:spcBef>
                <a:spcPts val="800"/>
              </a:spcBef>
              <a:buFont typeface="Arial"/>
              <a:buNone/>
            </a:pPr>
            <a:r>
              <a:rPr lang="it-IT" sz="1500" dirty="0"/>
              <a:t>🔎 </a:t>
            </a:r>
            <a:r>
              <a:rPr lang="it-IT" sz="1500" b="1" dirty="0" err="1"/>
              <a:t>Learn</a:t>
            </a:r>
            <a:r>
              <a:rPr lang="it-IT" sz="1500" b="1" dirty="0"/>
              <a:t> more and </a:t>
            </a:r>
            <a:r>
              <a:rPr lang="it-IT" sz="1500" b="1" dirty="0" err="1"/>
              <a:t>find</a:t>
            </a:r>
            <a:r>
              <a:rPr lang="it-IT" sz="1500" b="1" dirty="0"/>
              <a:t> the </a:t>
            </a:r>
            <a:r>
              <a:rPr lang="it-IT" sz="1500" b="1" dirty="0" err="1"/>
              <a:t>official</a:t>
            </a:r>
            <a:r>
              <a:rPr lang="it-IT" sz="1500" b="1" dirty="0"/>
              <a:t> call </a:t>
            </a:r>
            <a:r>
              <a:rPr lang="it-IT" sz="1500" b="1" dirty="0" err="1"/>
              <a:t>at</a:t>
            </a:r>
            <a:r>
              <a:rPr lang="it-IT" sz="1500" b="1" dirty="0"/>
              <a:t> </a:t>
            </a:r>
            <a:br>
              <a:rPr lang="it-IT" sz="1500" b="1" dirty="0"/>
            </a:br>
            <a:r>
              <a:rPr lang="it-IT" sz="1500" dirty="0"/>
              <a:t>iro.unimc.it → Studenti in partenza (</a:t>
            </a:r>
            <a:r>
              <a:rPr lang="it-IT" sz="1500" u="sng" dirty="0">
                <a:hlinkClick r:id="rId4"/>
              </a:rPr>
              <a:t>https://iro.unimc.it/it/studenti/studenti-in-partenza</a:t>
            </a:r>
            <a:r>
              <a:rPr lang="it-IT" sz="1500" dirty="0"/>
              <a:t>) → Ricerca tesi all’estero</a:t>
            </a:r>
          </a:p>
        </p:txBody>
      </p:sp>
    </p:spTree>
    <p:extLst>
      <p:ext uri="{BB962C8B-B14F-4D97-AF65-F5344CB8AC3E}">
        <p14:creationId xmlns:p14="http://schemas.microsoft.com/office/powerpoint/2010/main" val="359418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AD000-61C3-C5F4-4B12-37B07569C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328D927-92AC-A6B5-5D3C-B9FF476A5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7CFF87-93E8-2936-D10E-76B39C03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Administrative Contact person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Mobility Off.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A4E90C-D78B-83FE-333F-5CCF0B0B9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0EC66D-0C2A-8570-6BE3-E73BBBA76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EA5DF9D-E19C-3002-30A6-8C8DD8B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16F334-545F-4AE0-A2FB-D5546964F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Anna de Santis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anna.desantis@unimc.it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957504-DA0A-14E8-0483-F7A8F0516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8EDDE522-975A-AEE7-1CE4-3E5A756E357D}"/>
              </a:ext>
            </a:extLst>
          </p:cNvPr>
          <p:cNvSpPr>
            <a:spLocks noChangeAspect="1"/>
          </p:cNvSpPr>
          <p:nvPr/>
        </p:nvSpPr>
        <p:spPr>
          <a:xfrm>
            <a:off x="1005795" y="665680"/>
            <a:ext cx="5482434" cy="5482434"/>
          </a:xfrm>
          <a:prstGeom prst="ellipse">
            <a:avLst/>
          </a:prstGeom>
          <a:blipFill>
            <a:blip r:embed="rId2"/>
            <a:stretch>
              <a:fillRect l="95" t="-13695" r="95" b="-13695"/>
            </a:stretch>
          </a:blipFill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8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9305b3617_0_286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ct val="25600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INTERNSHIP PROGRAM IN NON-EU COUNTRIES</a:t>
            </a:r>
            <a:b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the World of Work Beyond Europe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A029715-5299-04A5-CCF6-C675D33F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22" y="1166175"/>
            <a:ext cx="10459156" cy="18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7" name="Straight Connector 5126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Google Shape;199;g3a9305b3617_0_286"/>
          <p:cNvSpPr txBox="1"/>
          <p:nvPr/>
        </p:nvSpPr>
        <p:spPr>
          <a:xfrm>
            <a:off x="5134188" y="3129282"/>
            <a:ext cx="6219612" cy="334602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🌍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Step into global workplaces: 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train in companies, NGOs, universities, or public institutions in Asia, the Americas, Africa, Oceania, the UK, and Switzerland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💼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Learn by doing: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apply your academic knowledge to real challenges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🌐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Develop key skills: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creativity, adaptability, teamwork, and intercultural communication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🚀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Prepare for your career: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an international internship today means opportunities tomorrow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📅 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Next call: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0" lvl="0" indent="0" rtl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✈️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period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January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2026 →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2027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sz="16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96" name="Google Shape;196;g3a9305b3617_0_2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94" name="Google Shape;194;g3a9305b3617_0_2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buClrTx/>
                <a:buSzTx/>
                <a:defRPr/>
              </a:pPr>
              <a:t>17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Google Shape;197;g3a9305b3617_0_286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a9305b3617_0_286"/>
          <p:cNvSpPr txBox="1"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ct val="25600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INTERNSHIP PROGRAM IN NON-EU COUNTRIES</a:t>
            </a:r>
            <a:b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the World of Work Beyond Europe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A029715-5299-04A5-CCF6-C675D33F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22" y="1166175"/>
            <a:ext cx="10459156" cy="180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Google Shape;196;g3a9305b3617_0_2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94" name="Google Shape;194;g3a9305b3617_0_2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  <a:buClrTx/>
                <a:buSzTx/>
                <a:defRPr/>
              </a:pPr>
              <a:t>18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Google Shape;197;g3a9305b3617_0_286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9;g3a9305b3617_0_295">
            <a:extLst>
              <a:ext uri="{FF2B5EF4-FFF2-40B4-BE49-F238E27FC236}">
                <a16:creationId xmlns:a16="http://schemas.microsoft.com/office/drawing/2014/main" id="{1C33B7FE-8DF6-4B2B-9ED6-35EF8F901F01}"/>
              </a:ext>
            </a:extLst>
          </p:cNvPr>
          <p:cNvSpPr txBox="1"/>
          <p:nvPr/>
        </p:nvSpPr>
        <p:spPr>
          <a:xfrm>
            <a:off x="4954695" y="3187333"/>
            <a:ext cx="6297660" cy="295206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🎯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Financial support available: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monthly grants and travel contributions for 1–3 months abroad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🌍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Open to all students: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Bachelor’s, Master’s and one-cycle degrees (including first-year)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🧭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Host organizations: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companies, NGOs, research centers, schools, and diplomatic missions</a:t>
            </a: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💬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Why join?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Because learning happens where cultures meet — make your skills truly international</a:t>
            </a:r>
            <a:br>
              <a:rPr lang="en-US" sz="16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endParaRPr lang="en-US" sz="16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🔎 </a:t>
            </a:r>
            <a:r>
              <a:rPr lang="en-US" sz="13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Learn more and find the official call at</a:t>
            </a:r>
            <a:br>
              <a:rPr lang="en-US" sz="13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iro.unimc.it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→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Studenti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in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partenza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(</a:t>
            </a:r>
            <a:r>
              <a:rPr lang="en-US" sz="1300" b="0" i="0" u="sng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  <a:hlinkClick r:id="rId4"/>
              </a:rPr>
              <a:t>https://iro.unimc.it/it/studenti/studenti-in-partenza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) →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Tirocinio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in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Paesi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extra-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europei</a:t>
            </a:r>
            <a:endParaRPr lang="en-US" sz="13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6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84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28BBDE-D72A-E013-68AE-F95871079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3DA4FA9-0380-F0B8-C3AC-B3573357F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BD753A-B337-68C9-4936-B68E91C9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Administrative Contact person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Mobility Off.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ED1460-6FCF-33C5-A7E3-11616E1CE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CEEB135-BF2F-6DA9-9507-7398FE143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0EF16DC-69A1-167D-7C19-B7DAF5F7A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BF00BF-F47A-1DD7-02BE-228ECAE5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Anna de Santis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anna.desantis@unimc.it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030EED-DD2D-D776-8B6D-32C311698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BEECECF-1790-29C2-4B6C-DE4B366197DA}"/>
              </a:ext>
            </a:extLst>
          </p:cNvPr>
          <p:cNvSpPr>
            <a:spLocks noChangeAspect="1"/>
          </p:cNvSpPr>
          <p:nvPr/>
        </p:nvSpPr>
        <p:spPr>
          <a:xfrm>
            <a:off x="1005795" y="665680"/>
            <a:ext cx="5482434" cy="5482434"/>
          </a:xfrm>
          <a:prstGeom prst="ellipse">
            <a:avLst/>
          </a:prstGeom>
          <a:blipFill>
            <a:blip r:embed="rId2"/>
            <a:stretch>
              <a:fillRect l="95" t="-13695" r="95" b="-13695"/>
            </a:stretch>
          </a:blipFill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8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460375" y="3744462"/>
            <a:ext cx="10893424" cy="271138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it-IT" sz="2000" b="1" dirty="0"/>
              <a:t>WHAT TO EXPECT FROM THIS DAY</a:t>
            </a:r>
          </a:p>
          <a:p>
            <a:pPr marL="0" lvl="0" indent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9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</a:t>
            </a:r>
            <a:r>
              <a:rPr lang="en-US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aim of this day is to provide an overview of the mobility options available and help you understand in advance which opportunities are most relevant to you</a:t>
            </a:r>
          </a:p>
          <a:p>
            <a:pPr marL="0" lvl="0" indent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specific calls have not yet been published, so the information we will provide you today will be very general</a:t>
            </a:r>
          </a:p>
          <a:p>
            <a:pPr marL="0" lvl="0" indent="0">
              <a:spcBef>
                <a:spcPts val="800"/>
              </a:spcBef>
              <a:spcAft>
                <a:spcPts val="0"/>
              </a:spcAft>
              <a:buSzPts val="1800"/>
              <a:buNone/>
            </a:pPr>
            <a:r>
              <a:rPr lang="en-US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Once you have decided where to start, we recommend that you read the calls from previous academic years and then come to us for further information.</a:t>
            </a:r>
          </a:p>
        </p:txBody>
      </p:sp>
      <p:sp>
        <p:nvSpPr>
          <p:cNvPr id="90" name="Google Shape;9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89" name="Google Shape;8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1200"/>
                <a:buNone/>
              </a:pPr>
              <a:t>2</a:t>
            </a:fld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Google Shape;91;p2" descr="blob:https://studentiunimc-my.sharepoint.com/6f03f26b-7a04-4f89-b7fb-0392e6cc38c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EF75DF72-177A-4B74-8711-4FAF669C55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7046" r="2" b="30654"/>
          <a:stretch/>
        </p:blipFill>
        <p:spPr>
          <a:xfrm>
            <a:off x="-12358" y="0"/>
            <a:ext cx="12204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277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16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19648B6-E71C-3DBE-21DF-AC6B3AA0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841" y="679730"/>
            <a:ext cx="3951414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1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Download the Presentation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BCA409-F117-4FBF-8E47-E81C63E52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8840" y="5045529"/>
            <a:ext cx="3951414" cy="13226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QR CODE</a:t>
            </a:r>
          </a:p>
        </p:txBody>
      </p:sp>
      <p:sp>
        <p:nvSpPr>
          <p:cNvPr id="40" name="Rectangle 1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odice QR">
            <a:extLst>
              <a:ext uri="{FF2B5EF4-FFF2-40B4-BE49-F238E27FC236}">
                <a16:creationId xmlns:a16="http://schemas.microsoft.com/office/drawing/2014/main" id="{2D0F7401-AB84-4648-B28E-D4D2E1A20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97" y="550878"/>
            <a:ext cx="5608830" cy="5608830"/>
          </a:xfrm>
          <a:prstGeom prst="rect">
            <a:avLst/>
          </a:prstGeom>
        </p:spPr>
      </p:pic>
      <p:sp>
        <p:nvSpPr>
          <p:cNvPr id="42" name="Rectangle 22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5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3" name="Google Shape;93;p2"/>
          <p:cNvSpPr txBox="1"/>
          <p:nvPr/>
        </p:nvSpPr>
        <p:spPr>
          <a:xfrm>
            <a:off x="838201" y="3998018"/>
            <a:ext cx="3290179" cy="221651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ct val="160000"/>
            </a:pPr>
            <a:r>
              <a:rPr lang="en-US" sz="34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ERASMUS+ STUDY MOBILITY</a:t>
            </a:r>
            <a:br>
              <a:rPr lang="en-US" sz="34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</a:br>
            <a:r>
              <a:rPr lang="en-US" sz="2000" b="0" i="1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Enriches your life, opens your mind</a:t>
            </a: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/>
          <a:stretch/>
        </p:blipFill>
        <p:spPr>
          <a:xfrm>
            <a:off x="659914" y="837810"/>
            <a:ext cx="10556726" cy="243371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</p:spPr>
      </p:pic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4970833" y="3210598"/>
            <a:ext cx="6382966" cy="324525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lvl="0" indent="-22860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🌍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Study abroad: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complete part of your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studies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at a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European university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and everything you do will be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recognized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 the University of Macerata as part of your study plan</a:t>
            </a:r>
          </a:p>
          <a:p>
            <a:pPr marL="0" lvl="0" indent="-22860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💡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Discover new horizons: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 new ways of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studying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meet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other students from all over Europe with whom you can share a period of your life</a:t>
            </a:r>
          </a:p>
          <a:p>
            <a:pPr marL="0" lvl="0" indent="-22860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🚀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Grow personally and socially: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improve your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language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intercultural skills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take advantage of the opportunity to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meet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many young people from all over Europe</a:t>
            </a:r>
          </a:p>
          <a:p>
            <a:pPr marL="0" indent="-228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700" dirty="0"/>
              <a:t>📅 </a:t>
            </a:r>
            <a:r>
              <a:rPr lang="it-IT" sz="1700" b="1" dirty="0"/>
              <a:t>Next call:</a:t>
            </a:r>
            <a:r>
              <a:rPr lang="it-IT" sz="1700" dirty="0"/>
              <a:t> end of </a:t>
            </a:r>
            <a:r>
              <a:rPr lang="it-IT" sz="1700" dirty="0" err="1"/>
              <a:t>January</a:t>
            </a:r>
            <a:r>
              <a:rPr lang="it-IT" sz="1700" dirty="0"/>
              <a:t> 2026</a:t>
            </a:r>
          </a:p>
          <a:p>
            <a:pPr marL="0" indent="-2286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it-IT" sz="1800" dirty="0"/>
              <a:t>✈️ </a:t>
            </a:r>
            <a:r>
              <a:rPr lang="it-IT" sz="1800" b="1" dirty="0" err="1"/>
              <a:t>Mobility</a:t>
            </a:r>
            <a:r>
              <a:rPr lang="it-IT" sz="1800" b="1" dirty="0"/>
              <a:t> </a:t>
            </a:r>
            <a:r>
              <a:rPr lang="it-IT" sz="1800" b="1" dirty="0" err="1"/>
              <a:t>period</a:t>
            </a:r>
            <a:r>
              <a:rPr lang="it-IT" sz="1800" b="1" dirty="0"/>
              <a:t>:</a:t>
            </a:r>
            <a:r>
              <a:rPr lang="it-IT" sz="1800" dirty="0"/>
              <a:t> August 2026 → </a:t>
            </a:r>
            <a:r>
              <a:rPr lang="it-IT" sz="1800" dirty="0" err="1"/>
              <a:t>July</a:t>
            </a:r>
            <a:r>
              <a:rPr lang="it-IT" sz="1800" dirty="0"/>
              <a:t> 2027</a:t>
            </a:r>
          </a:p>
          <a:p>
            <a:pPr marL="0" indent="-2286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it-IT" sz="1700" dirty="0"/>
          </a:p>
          <a:p>
            <a:pPr marL="0" lvl="0" indent="-228600">
              <a:spcBef>
                <a:spcPts val="8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0" name="Google Shape;9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89" name="Google Shape;89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1200"/>
                <a:buNone/>
              </a:pPr>
              <a:t>3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Google Shape;91;p2" descr="blob:https://studentiunimc-my.sharepoint.com/6f03f26b-7a04-4f89-b7fb-0392e6cc38c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" name="Arc 1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oogle Shape;99;g3a25ccb7663_0_17"/>
          <p:cNvPicPr preferRelativeResize="0"/>
          <p:nvPr/>
        </p:nvPicPr>
        <p:blipFill rotWithShape="1">
          <a:blip r:embed="rId3"/>
          <a:stretch/>
        </p:blipFill>
        <p:spPr>
          <a:xfrm>
            <a:off x="659914" y="837810"/>
            <a:ext cx="10644779" cy="255281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</p:spPr>
      </p:pic>
      <p:sp>
        <p:nvSpPr>
          <p:cNvPr id="103" name="Google Shape;103;g3a25ccb7663_0_17"/>
          <p:cNvSpPr txBox="1"/>
          <p:nvPr/>
        </p:nvSpPr>
        <p:spPr>
          <a:xfrm>
            <a:off x="4388648" y="3482978"/>
            <a:ext cx="7150211" cy="266872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🎯 Financial support available: monthly grants </a:t>
            </a:r>
            <a:r>
              <a:rPr kumimoji="0" lang="en-US" sz="17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and travel contributions for 2–12 months abroad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🌍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Open to all students: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Bachelor’s, Master’s and one-cycle degrees (including first-year)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🧭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Host organizations: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all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European universities 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with which the University of Macerata has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bilateral agreements</a:t>
            </a:r>
            <a:endParaRPr lang="en-US" sz="1700" b="1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💬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Why join?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To have the opportunity to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study abroad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, discover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new ways of learning</a:t>
            </a:r>
            <a:r>
              <a:rPr lang="en-US" sz="17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, and experience different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cultures</a:t>
            </a:r>
            <a:endParaRPr lang="en-US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🔎 </a:t>
            </a:r>
            <a:r>
              <a:rPr lang="en-US" sz="13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Learn more and find the official call at: </a:t>
            </a:r>
            <a:br>
              <a:rPr lang="en-US" sz="13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iro.unimc.it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→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Studenti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in </a:t>
            </a:r>
            <a:r>
              <a:rPr lang="en-US" sz="13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partenza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→Erasmus → Erasmus+ studio (</a:t>
            </a:r>
            <a:r>
              <a:rPr lang="en-US" sz="1300" b="0" i="0" u="sng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https://iro.unimc.it/it/studenti/studenti-in-partenza/erasmus/erasmus.studio</a:t>
            </a:r>
            <a:r>
              <a:rPr lang="en-US" sz="13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)</a:t>
            </a:r>
          </a:p>
        </p:txBody>
      </p:sp>
      <p:sp>
        <p:nvSpPr>
          <p:cNvPr id="101" name="Google Shape;101;g3a25ccb7663_0_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00" name="Google Shape;100;g3a25ccb7663_0_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1200"/>
                <a:buNone/>
              </a:pPr>
              <a:t>4</a:t>
            </a:fld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Google Shape;102;g3a25ccb7663_0_17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F6F0DBAB-3CBC-9782-5440-7698D3BCCD8B}"/>
              </a:ext>
            </a:extLst>
          </p:cNvPr>
          <p:cNvSpPr txBox="1"/>
          <p:nvPr/>
        </p:nvSpPr>
        <p:spPr>
          <a:xfrm>
            <a:off x="838201" y="3998018"/>
            <a:ext cx="3290179" cy="221651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ct val="160000"/>
            </a:pPr>
            <a:r>
              <a:rPr lang="en-US" sz="34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ERASMUS+ STUDY MOBILITY</a:t>
            </a:r>
            <a:br>
              <a:rPr lang="en-US" sz="34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</a:br>
            <a:r>
              <a:rPr lang="en-US" sz="2000" b="0" i="1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Enriches your life, opens your mind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0" name="Arc 1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g3a9305b3617_0_0"/>
          <p:cNvSpPr txBox="1"/>
          <p:nvPr/>
        </p:nvSpPr>
        <p:spPr>
          <a:xfrm>
            <a:off x="5894962" y="479493"/>
            <a:ext cx="5458838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704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UNIADRION</a:t>
            </a:r>
            <a:br>
              <a:rPr lang="en-US" sz="28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</a:b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Study or Train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Adriatic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Ionian</a:t>
            </a:r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sz="2000" b="0" i="1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Google Shape;112;g3a9305b3617_0_0"/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b="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0" name="Google Shape;110;g3a9305b3617_0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09" name="Google Shape;109;g3a9305b361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1200"/>
                <a:buNone/>
              </a:pPr>
              <a:t>5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1" name="Google Shape;111;g3a9305b3617_0_0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 descr="Immagine che contiene Elementi grafici, Carattere, cerchio, logo&#10;&#10;Il contenuto generato dall'IA potrebbe non essere corretto.">
            <a:extLst>
              <a:ext uri="{FF2B5EF4-FFF2-40B4-BE49-F238E27FC236}">
                <a16:creationId xmlns:a16="http://schemas.microsoft.com/office/drawing/2014/main" id="{BD8FF542-D3D7-4177-4212-BF06D8A5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858837"/>
            <a:ext cx="4787900" cy="4787900"/>
          </a:xfrm>
          <a:prstGeom prst="rect">
            <a:avLst/>
          </a:prstGeom>
        </p:spPr>
      </p:pic>
      <p:sp>
        <p:nvSpPr>
          <p:cNvPr id="9" name="Google Shape;103;g3a25ccb7663_0_17">
            <a:extLst>
              <a:ext uri="{FF2B5EF4-FFF2-40B4-BE49-F238E27FC236}">
                <a16:creationId xmlns:a16="http://schemas.microsoft.com/office/drawing/2014/main" id="{89904B7E-5CD0-02CA-A4EB-E7B45B6FBC85}"/>
              </a:ext>
            </a:extLst>
          </p:cNvPr>
          <p:cNvSpPr txBox="1"/>
          <p:nvPr/>
        </p:nvSpPr>
        <p:spPr>
          <a:xfrm>
            <a:off x="5894962" y="1805057"/>
            <a:ext cx="5637124" cy="455129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🌐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can go: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Albania, Bosnia &amp;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Herzegovina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Croatia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Greece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, Slovenia, Serbia, Montenegro, North Macedonia</a:t>
            </a:r>
          </a:p>
          <a:p>
            <a:pPr lvl="0"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🚀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1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Erasmus+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strengthen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skills, build connections, and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discover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Adriatic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Ionian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and cultural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space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📝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UniAdrion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calls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https://www.uniadrionitaly.it/bandi-erasmus/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  <a:defRPr/>
            </a:pP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🤝 UNIMC support: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help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preparing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Learning Agreement (Study 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Traineeship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) by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contacting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arint.umi@unimc.it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  <a:defRPr/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🎓 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promotes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UNIMC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part of UniAdrion Italy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with 10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Italian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br>
              <a:rPr lang="en-US" sz="160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</a:br>
            <a:endParaRPr lang="en-US" sz="160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🔎 </a:t>
            </a:r>
            <a:r>
              <a:rPr lang="en-US" sz="16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Learn more and find the 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mobility opportunities for students and staff promoted by the Erasmus+ Consortium “</a:t>
            </a:r>
            <a:r>
              <a:rPr lang="en-US" sz="1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Uniadrion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Italy”</a:t>
            </a:r>
            <a:r>
              <a:rPr lang="it-IT" sz="1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it-IT" sz="1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</a:t>
            </a:r>
            <a:r>
              <a:rPr lang="en-US" sz="16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-&gt;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https://www.uniadrionitaly.it</a:t>
            </a:r>
            <a:endParaRPr lang="en-US" sz="16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180DE06-7362-4888-AADA-7AADD57A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7F4A17-8DA1-87FE-B5A9-B8787EEE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Administrative Contact person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br>
              <a:rPr lang="en-US" sz="42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42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International Mobility Off.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8D8AF9-EB1A-5EF7-AFEC-3FA1E11D3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Enrico Ferretti </a:t>
            </a:r>
            <a:r>
              <a:rPr lang="en-US" sz="22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enrico.ferretti@unimc.it</a:t>
            </a:r>
            <a:endParaRPr lang="en-US" sz="22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 descr="Immagine che contiene Viso umano, ritratto, persona, Fronte&#10;&#10;Il contenuto generato dall'IA potrebbe non essere corretto.">
            <a:extLst>
              <a:ext uri="{FF2B5EF4-FFF2-40B4-BE49-F238E27FC236}">
                <a16:creationId xmlns:a16="http://schemas.microsoft.com/office/drawing/2014/main" id="{28E3371A-EC99-C22D-7810-86BB89E05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97" y="748739"/>
            <a:ext cx="5608830" cy="5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3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Google Shape;124;g3a9305b3617_0_9"/>
          <p:cNvSpPr txBox="1">
            <a:spLocks noGrp="1"/>
          </p:cNvSpPr>
          <p:nvPr>
            <p:ph type="title"/>
          </p:nvPr>
        </p:nvSpPr>
        <p:spPr>
          <a:xfrm>
            <a:off x="659914" y="3856200"/>
            <a:ext cx="4430245" cy="221651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704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ERASMUS+ TRAINEESHIP MOBILITY</a:t>
            </a:r>
            <a:b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the World </a:t>
            </a:r>
            <a:b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Work in Europe</a:t>
            </a:r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 descr="Immagine che contiene testo, Carattere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9B7C8AFA-401E-6B3A-8EBC-D6DBB30DD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4" y="837809"/>
            <a:ext cx="10872172" cy="269086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127" name="Google Shape;127;g3a9305b3617_0_9"/>
          <p:cNvSpPr txBox="1"/>
          <p:nvPr/>
        </p:nvSpPr>
        <p:spPr>
          <a:xfrm>
            <a:off x="5090158" y="3528671"/>
            <a:ext cx="6263642" cy="301309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🌍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Step into your first workplaces: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choose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your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traineeship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in museums, tour operators, hotels, schools, NGOs or public institutions in Germany, Spain, France and other EU countries</a:t>
            </a:r>
          </a:p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💼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Choose your dream job in your dream place in Europe: 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Erasmus makes your dream come true</a:t>
            </a:r>
          </a:p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🌐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Develop key skills: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</a:t>
            </a:r>
            <a:r>
              <a:rPr lang="en-US" sz="1700" b="0" i="0" u="none" strike="noStrike" kern="1200" cap="none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organisation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, responsibility and languages</a:t>
            </a:r>
          </a:p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🚀 </a:t>
            </a:r>
            <a:r>
              <a:rPr lang="en-US" sz="17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Prepare for your career:</a:t>
            </a:r>
            <a:r>
              <a:rPr lang="en-US" sz="1700" b="0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/>
              </a:rPr>
              <a:t> Erasmus + traineeship is the key to open your career after University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📅 </a:t>
            </a:r>
            <a:r>
              <a:rPr lang="it-IT" sz="1700" b="1" dirty="0">
                <a:latin typeface="Calibri" panose="020F0502020204030204" pitchFamily="34" charset="0"/>
                <a:cs typeface="Calibri" panose="020F0502020204030204" pitchFamily="34" charset="0"/>
              </a:rPr>
              <a:t>Next call: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end of </a:t>
            </a:r>
            <a:r>
              <a:rPr lang="it-IT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it-IT" sz="1600" dirty="0"/>
              <a:t>✈️ </a:t>
            </a:r>
            <a:r>
              <a:rPr lang="it-IT" sz="1600" b="1" dirty="0" err="1"/>
              <a:t>Mobility</a:t>
            </a:r>
            <a:r>
              <a:rPr lang="it-IT" sz="1600" b="1" dirty="0"/>
              <a:t> </a:t>
            </a:r>
            <a:r>
              <a:rPr lang="it-IT" sz="1600" b="1" dirty="0" err="1"/>
              <a:t>period</a:t>
            </a:r>
            <a:r>
              <a:rPr lang="it-IT" sz="1600" b="1" dirty="0"/>
              <a:t>:</a:t>
            </a:r>
            <a:r>
              <a:rPr lang="it-IT" sz="1600" dirty="0"/>
              <a:t> </a:t>
            </a:r>
            <a:r>
              <a:rPr lang="it-IT" sz="1600" dirty="0" err="1"/>
              <a:t>July</a:t>
            </a:r>
            <a:r>
              <a:rPr lang="it-IT" sz="1600" dirty="0"/>
              <a:t> 2026 → </a:t>
            </a:r>
            <a:r>
              <a:rPr lang="it-IT" sz="1600" dirty="0" err="1"/>
              <a:t>July</a:t>
            </a:r>
            <a:r>
              <a:rPr lang="it-IT" sz="1600" dirty="0"/>
              <a:t> 2027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Google Shape;125;g3a9305b3617_0_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23" name="Google Shape;123;g3a9305b3617_0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Google Shape;126;g3a9305b3617_0_9" descr="blob:https://studentiunimc-my.sharepoint.com/6f03f26b-7a04-4f89-b7fb-0392e6cc38c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2">
          <a:extLst>
            <a:ext uri="{FF2B5EF4-FFF2-40B4-BE49-F238E27FC236}">
              <a16:creationId xmlns:a16="http://schemas.microsoft.com/office/drawing/2014/main" id="{9740EDC0-1187-678C-FF32-8F8C3D6E9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2" name="Rectangle 138">
            <a:extLst>
              <a:ext uri="{FF2B5EF4-FFF2-40B4-BE49-F238E27FC236}">
                <a16:creationId xmlns:a16="http://schemas.microsoft.com/office/drawing/2014/main" id="{DB8AC806-23F3-17A3-0B04-0EC5756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4" name="Google Shape;124;g3a9305b3617_0_9">
            <a:extLst>
              <a:ext uri="{FF2B5EF4-FFF2-40B4-BE49-F238E27FC236}">
                <a16:creationId xmlns:a16="http://schemas.microsoft.com/office/drawing/2014/main" id="{6C468696-08D9-E562-F522-629FA862B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9914" y="3856200"/>
            <a:ext cx="4430245" cy="221651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704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ERASMUS+ TRAINEESHIP MOBILITY</a:t>
            </a:r>
            <a:b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Experience the World </a:t>
            </a:r>
            <a:b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of Work in Europe</a:t>
            </a:r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01E55426-9782-E401-3C2B-A8672AF3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 descr="Immagine che contiene testo, Carattere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DD2B58C-4D22-BCB6-AE0F-5433306E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4" y="837809"/>
            <a:ext cx="10872172" cy="269086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127" name="Google Shape;127;g3a9305b3617_0_9">
            <a:extLst>
              <a:ext uri="{FF2B5EF4-FFF2-40B4-BE49-F238E27FC236}">
                <a16:creationId xmlns:a16="http://schemas.microsoft.com/office/drawing/2014/main" id="{FB1597FD-06AB-1C74-898B-BF6AA7F2F48C}"/>
              </a:ext>
            </a:extLst>
          </p:cNvPr>
          <p:cNvSpPr txBox="1"/>
          <p:nvPr/>
        </p:nvSpPr>
        <p:spPr>
          <a:xfrm>
            <a:off x="5090158" y="3572564"/>
            <a:ext cx="6263642" cy="2500149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🎯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Financial support available: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Erasmus Traineeship monthly grants and travel contributions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🌍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Mobilities before and after the graduation: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Apply as a student and start the mobility before or after the graduation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🧭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How to find a company: 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our staff supports you with dedicated meetings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💬 </a:t>
            </a:r>
            <a:r>
              <a:rPr lang="en-US" sz="17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Why join?</a:t>
            </a:r>
            <a:r>
              <a:rPr lang="en-US" sz="17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Because your life changes after the Erasmus +Mobilities</a:t>
            </a:r>
            <a:endParaRPr lang="en-US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SzPts val="1800"/>
            </a:pPr>
            <a:r>
              <a:rPr lang="en-US" sz="13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🔎 </a:t>
            </a:r>
            <a:r>
              <a:rPr lang="en-US" sz="13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Learn more and find the official call at: </a:t>
            </a:r>
            <a:br>
              <a:rPr lang="en-US" sz="13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US" sz="13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iro.unimc.it</a:t>
            </a:r>
            <a:r>
              <a:rPr lang="en-US" sz="13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→ </a:t>
            </a:r>
            <a:r>
              <a:rPr lang="en-US" sz="13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Studenti</a:t>
            </a:r>
            <a:r>
              <a:rPr lang="en-US" sz="13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in </a:t>
            </a:r>
            <a:r>
              <a:rPr lang="en-US" sz="13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partenza</a:t>
            </a:r>
            <a:r>
              <a:rPr lang="en-US" sz="13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→ Erasmus → Erasmus+ Traineeship (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https://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iro.unimc.it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/it/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studenti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/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studenti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-in-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partenza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/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erasmus</a:t>
            </a:r>
            <a:r>
              <a:rPr lang="en-US" sz="1300" u="sng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/</a:t>
            </a:r>
            <a:r>
              <a:rPr lang="en-US" sz="1300" u="sng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erasmus-tirocinio</a:t>
            </a:r>
            <a:r>
              <a:rPr lang="en-US" sz="13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endParaRPr lang="en-US" sz="1300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  <a:p>
            <a:pPr marR="0" lv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-US" b="0" i="0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5" name="Google Shape;125;g3a9305b3617_0_9">
            <a:extLst>
              <a:ext uri="{FF2B5EF4-FFF2-40B4-BE49-F238E27FC236}">
                <a16:creationId xmlns:a16="http://schemas.microsoft.com/office/drawing/2014/main" id="{6A7CE72B-5C06-EB37-DFB6-EBA621B2877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23" name="Google Shape;123;g3a9305b3617_0_9">
            <a:extLst>
              <a:ext uri="{FF2B5EF4-FFF2-40B4-BE49-F238E27FC236}">
                <a16:creationId xmlns:a16="http://schemas.microsoft.com/office/drawing/2014/main" id="{458F8539-C9BF-9591-41A9-A9B7675B99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6" name="Google Shape;126;g3a9305b3617_0_9" descr="blob:https://studentiunimc-my.sharepoint.com/6f03f26b-7a04-4f89-b7fb-0392e6cc38c4">
            <a:extLst>
              <a:ext uri="{FF2B5EF4-FFF2-40B4-BE49-F238E27FC236}">
                <a16:creationId xmlns:a16="http://schemas.microsoft.com/office/drawing/2014/main" id="{2057ED0D-821A-33D7-52AA-ADB00C9D4785}"/>
              </a:ext>
            </a:extLst>
          </p:cNvPr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908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8">
          <a:extLst>
            <a:ext uri="{FF2B5EF4-FFF2-40B4-BE49-F238E27FC236}">
              <a16:creationId xmlns:a16="http://schemas.microsoft.com/office/drawing/2014/main" id="{024A09D1-4DC1-1F17-7C0F-0F126062F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2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3" name="Arc 12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g3a9305b3617_0_0">
            <a:extLst>
              <a:ext uri="{FF2B5EF4-FFF2-40B4-BE49-F238E27FC236}">
                <a16:creationId xmlns:a16="http://schemas.microsoft.com/office/drawing/2014/main" id="{DD2A4C3A-CE12-2700-DCDE-642000F32DE3}"/>
              </a:ext>
            </a:extLst>
          </p:cNvPr>
          <p:cNvSpPr txBox="1"/>
          <p:nvPr/>
        </p:nvSpPr>
        <p:spPr>
          <a:xfrm>
            <a:off x="6101635" y="681037"/>
            <a:ext cx="5458838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7040"/>
            </a:pPr>
            <a:r>
              <a:rPr lang="en-US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MAECI–CRUI</a:t>
            </a:r>
            <a:br>
              <a:rPr lang="en-US" sz="2800" b="1" i="0" u="none" strike="noStrike" kern="1200" cap="none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Internship Program — Italian Embassies Worldwide</a:t>
            </a:r>
            <a:endParaRPr lang="en-US" sz="2000" i="1" u="none" strike="noStrike" kern="1200" cap="none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4" name="Freeform: Shape 13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oogle Shape;142;g3a9305b3617_0_304">
            <a:extLst>
              <a:ext uri="{FF2B5EF4-FFF2-40B4-BE49-F238E27FC236}">
                <a16:creationId xmlns:a16="http://schemas.microsoft.com/office/drawing/2014/main" id="{6B8DFA0B-E2CC-DBC7-57E2-E4B8CB2AA1E1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703182" y="2376708"/>
            <a:ext cx="4777381" cy="193483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</p:spPr>
      </p:pic>
      <p:sp>
        <p:nvSpPr>
          <p:cNvPr id="110" name="Google Shape;110;g3a9305b3617_0_0">
            <a:extLst>
              <a:ext uri="{FF2B5EF4-FFF2-40B4-BE49-F238E27FC236}">
                <a16:creationId xmlns:a16="http://schemas.microsoft.com/office/drawing/2014/main" id="{59DDD131-71A5-D9CC-3F69-E4559C9452D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26/11/2025</a:t>
            </a:r>
          </a:p>
        </p:txBody>
      </p:sp>
      <p:sp>
        <p:nvSpPr>
          <p:cNvPr id="109" name="Google Shape;109;g3a9305b3617_0_0">
            <a:extLst>
              <a:ext uri="{FF2B5EF4-FFF2-40B4-BE49-F238E27FC236}">
                <a16:creationId xmlns:a16="http://schemas.microsoft.com/office/drawing/2014/main" id="{ECDC12DD-B141-E9EA-F2B3-E0E23C8A59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en-US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SzPts val="1200"/>
                <a:buNone/>
              </a:pPr>
              <a:t>9</a:t>
            </a:fld>
            <a:endParaRPr lang="en-US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" name="Google Shape;112;g3a9305b3617_0_0">
            <a:extLst>
              <a:ext uri="{FF2B5EF4-FFF2-40B4-BE49-F238E27FC236}">
                <a16:creationId xmlns:a16="http://schemas.microsoft.com/office/drawing/2014/main" id="{68DA0F11-0DBA-637B-6336-845295AF2BDC}"/>
              </a:ext>
            </a:extLst>
          </p:cNvPr>
          <p:cNvSpPr txBox="1"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b="0" i="0" u="none" strike="noStrike" kern="1200" cap="none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1" name="Google Shape;111;g3a9305b3617_0_0" descr="blob:https://studentiunimc-my.sharepoint.com/6f03f26b-7a04-4f89-b7fb-0392e6cc38c4">
            <a:extLst>
              <a:ext uri="{FF2B5EF4-FFF2-40B4-BE49-F238E27FC236}">
                <a16:creationId xmlns:a16="http://schemas.microsoft.com/office/drawing/2014/main" id="{83BDB5E6-E8B4-3998-6CE1-2BD79195FFE7}"/>
              </a:ext>
            </a:extLst>
          </p:cNvPr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41;g3a9305b3617_0_304">
            <a:extLst>
              <a:ext uri="{FF2B5EF4-FFF2-40B4-BE49-F238E27FC236}">
                <a16:creationId xmlns:a16="http://schemas.microsoft.com/office/drawing/2014/main" id="{7349228B-F39E-2FF8-0873-2DEC14740A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56653" y="1847918"/>
            <a:ext cx="5734929" cy="432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946"/>
            </a:pPr>
            <a:r>
              <a:rPr lang="it-IT" sz="1600" dirty="0"/>
              <a:t>🌍 </a:t>
            </a:r>
            <a:r>
              <a:rPr lang="it-IT" sz="1600" b="1" dirty="0" err="1"/>
              <a:t>What</a:t>
            </a:r>
            <a:r>
              <a:rPr lang="it-IT" sz="1600" b="1" dirty="0"/>
              <a:t> </a:t>
            </a:r>
            <a:r>
              <a:rPr lang="it-IT" sz="1600" b="1" dirty="0" err="1"/>
              <a:t>it</a:t>
            </a:r>
            <a:r>
              <a:rPr lang="it-IT" sz="1600" b="1" dirty="0"/>
              <a:t> </a:t>
            </a:r>
            <a:r>
              <a:rPr lang="it-IT" sz="1600" b="1" dirty="0" err="1"/>
              <a:t>is</a:t>
            </a:r>
            <a:r>
              <a:rPr lang="it-IT" sz="1600" b="1" dirty="0"/>
              <a:t>:</a:t>
            </a:r>
            <a:r>
              <a:rPr lang="it-IT" sz="1600" dirty="0"/>
              <a:t> a </a:t>
            </a:r>
            <a:r>
              <a:rPr lang="it-IT" sz="1600" dirty="0" err="1"/>
              <a:t>prestigious</a:t>
            </a:r>
            <a:r>
              <a:rPr lang="it-IT" sz="1600" dirty="0"/>
              <a:t> 2–3 </a:t>
            </a:r>
            <a:r>
              <a:rPr lang="it-IT" sz="1600" dirty="0" err="1"/>
              <a:t>month</a:t>
            </a:r>
            <a:r>
              <a:rPr lang="it-IT" sz="1600" dirty="0"/>
              <a:t> </a:t>
            </a:r>
            <a:r>
              <a:rPr lang="it-IT" sz="1600" i="1" dirty="0" err="1"/>
              <a:t>paid</a:t>
            </a:r>
            <a:r>
              <a:rPr lang="it-IT" sz="1600" i="1" dirty="0"/>
              <a:t> internship</a:t>
            </a:r>
            <a:r>
              <a:rPr lang="it-IT" sz="1600" dirty="0"/>
              <a:t> in </a:t>
            </a:r>
            <a:r>
              <a:rPr lang="it-IT" sz="1600" dirty="0" err="1"/>
              <a:t>Italian</a:t>
            </a:r>
            <a:r>
              <a:rPr lang="it-IT" sz="1600" dirty="0"/>
              <a:t> </a:t>
            </a:r>
            <a:r>
              <a:rPr lang="it-IT" sz="1600" dirty="0" err="1"/>
              <a:t>Embassies</a:t>
            </a:r>
            <a:r>
              <a:rPr lang="it-IT" sz="1600" dirty="0"/>
              <a:t> and </a:t>
            </a:r>
            <a:r>
              <a:rPr lang="it-IT" sz="1600" dirty="0" err="1"/>
              <a:t>Italian</a:t>
            </a:r>
            <a:r>
              <a:rPr lang="it-IT" sz="1600" dirty="0"/>
              <a:t> Cultural Institutes </a:t>
            </a:r>
            <a:r>
              <a:rPr lang="it-IT" sz="1600" dirty="0" err="1"/>
              <a:t>around</a:t>
            </a:r>
            <a:r>
              <a:rPr lang="it-IT" sz="1600" dirty="0"/>
              <a:t> the world.</a:t>
            </a:r>
          </a:p>
          <a:p>
            <a:pPr>
              <a:buSzPts val="1946"/>
            </a:pPr>
            <a:r>
              <a:rPr lang="it-IT" sz="1600" dirty="0"/>
              <a:t>🎓 </a:t>
            </a:r>
            <a:r>
              <a:rPr lang="it-IT" sz="1600" b="1" dirty="0"/>
              <a:t>Who can </a:t>
            </a:r>
            <a:r>
              <a:rPr lang="it-IT" sz="1600" b="1" dirty="0" err="1"/>
              <a:t>apply</a:t>
            </a:r>
            <a:r>
              <a:rPr lang="it-IT" sz="1600" b="1" dirty="0"/>
              <a:t>:</a:t>
            </a:r>
            <a:r>
              <a:rPr lang="it-IT" sz="1600" dirty="0"/>
              <a:t> </a:t>
            </a:r>
            <a:r>
              <a:rPr lang="it-IT" sz="1600" i="1" dirty="0" err="1"/>
              <a:t>only</a:t>
            </a:r>
            <a:r>
              <a:rPr lang="it-IT" sz="1600" i="1" dirty="0"/>
              <a:t> </a:t>
            </a:r>
            <a:r>
              <a:rPr lang="it-IT" sz="1600" i="1" dirty="0" err="1"/>
              <a:t>Italian</a:t>
            </a:r>
            <a:r>
              <a:rPr lang="it-IT" sz="1600" i="1" dirty="0"/>
              <a:t> </a:t>
            </a:r>
            <a:r>
              <a:rPr lang="it-IT" sz="1600" i="1" dirty="0" err="1"/>
              <a:t>Master’s</a:t>
            </a:r>
            <a:r>
              <a:rPr lang="it-IT" sz="1600" i="1" dirty="0"/>
              <a:t> Degree </a:t>
            </a:r>
            <a:r>
              <a:rPr lang="it-IT" sz="1600" i="1" dirty="0" err="1"/>
              <a:t>students</a:t>
            </a:r>
            <a:r>
              <a:rPr lang="it-IT" sz="1600" dirty="0"/>
              <a:t>.</a:t>
            </a:r>
          </a:p>
          <a:p>
            <a:pPr>
              <a:buSzPts val="1946"/>
            </a:pPr>
            <a:r>
              <a:rPr lang="it-IT" sz="1600" dirty="0"/>
              <a:t>📅 </a:t>
            </a:r>
            <a:r>
              <a:rPr lang="it-IT" sz="1600" b="1" dirty="0"/>
              <a:t>Next call:</a:t>
            </a:r>
            <a:r>
              <a:rPr lang="it-IT" sz="1600" dirty="0"/>
              <a:t> </a:t>
            </a:r>
            <a:r>
              <a:rPr lang="it-IT" sz="1600" dirty="0" err="1"/>
              <a:t>February</a:t>
            </a:r>
            <a:r>
              <a:rPr lang="it-IT" sz="1600" dirty="0"/>
              <a:t> 2026</a:t>
            </a:r>
          </a:p>
          <a:p>
            <a:pPr>
              <a:buSzPts val="1946"/>
            </a:pPr>
            <a:r>
              <a:rPr lang="it-IT" sz="1600" dirty="0"/>
              <a:t>✈️ </a:t>
            </a:r>
            <a:r>
              <a:rPr lang="it-IT" sz="1600" b="1" dirty="0" err="1"/>
              <a:t>Mobility</a:t>
            </a:r>
            <a:r>
              <a:rPr lang="it-IT" sz="1600" b="1" dirty="0"/>
              <a:t> </a:t>
            </a:r>
            <a:r>
              <a:rPr lang="it-IT" sz="1600" b="1" dirty="0" err="1"/>
              <a:t>period</a:t>
            </a:r>
            <a:r>
              <a:rPr lang="it-IT" sz="1600" b="1" dirty="0"/>
              <a:t>:</a:t>
            </a:r>
            <a:r>
              <a:rPr lang="it-IT" sz="1600" dirty="0"/>
              <a:t> </a:t>
            </a:r>
            <a:r>
              <a:rPr lang="it-IT" sz="1600" dirty="0" err="1"/>
              <a:t>May</a:t>
            </a:r>
            <a:r>
              <a:rPr lang="it-IT" sz="1600" dirty="0"/>
              <a:t> → </a:t>
            </a:r>
            <a:r>
              <a:rPr lang="it-IT" sz="1600" dirty="0" err="1"/>
              <a:t>July</a:t>
            </a:r>
            <a:r>
              <a:rPr lang="it-IT" sz="1600" dirty="0"/>
              <a:t> 2026</a:t>
            </a:r>
          </a:p>
          <a:p>
            <a:pPr>
              <a:buSzPts val="1946"/>
            </a:pPr>
            <a:r>
              <a:rPr lang="it-IT" sz="1600" dirty="0"/>
              <a:t>🏛️ </a:t>
            </a:r>
            <a:r>
              <a:rPr lang="it-IT" sz="1600" b="1" dirty="0"/>
              <a:t>How </a:t>
            </a:r>
            <a:r>
              <a:rPr lang="it-IT" sz="1600" b="1" dirty="0" err="1"/>
              <a:t>it</a:t>
            </a:r>
            <a:r>
              <a:rPr lang="it-IT" sz="1600" b="1" dirty="0"/>
              <a:t> works:</a:t>
            </a:r>
            <a:r>
              <a:rPr lang="it-IT" sz="1600" dirty="0"/>
              <a:t> </a:t>
            </a:r>
            <a:r>
              <a:rPr lang="it-IT" sz="1600" dirty="0" err="1"/>
              <a:t>choose</a:t>
            </a:r>
            <a:r>
              <a:rPr lang="it-IT" sz="1600" dirty="0"/>
              <a:t> the </a:t>
            </a:r>
            <a:r>
              <a:rPr lang="it-IT" sz="1600" dirty="0" err="1"/>
              <a:t>Embassy</a:t>
            </a:r>
            <a:r>
              <a:rPr lang="it-IT" sz="1600" dirty="0"/>
              <a:t>, </a:t>
            </a:r>
            <a:r>
              <a:rPr lang="it-IT" sz="1600" dirty="0" err="1"/>
              <a:t>apply</a:t>
            </a:r>
            <a:r>
              <a:rPr lang="it-IT" sz="1600" dirty="0"/>
              <a:t> online, and start an international </a:t>
            </a:r>
            <a:r>
              <a:rPr lang="it-IT" sz="1600" dirty="0" err="1"/>
              <a:t>traineeship</a:t>
            </a:r>
            <a:r>
              <a:rPr lang="it-IT" sz="1600" dirty="0"/>
              <a:t> in the </a:t>
            </a:r>
            <a:r>
              <a:rPr lang="it-IT" sz="1600" dirty="0" err="1"/>
              <a:t>heart</a:t>
            </a:r>
            <a:r>
              <a:rPr lang="it-IT" sz="1600" dirty="0"/>
              <a:t> of </a:t>
            </a:r>
            <a:r>
              <a:rPr lang="it-IT" sz="1600" dirty="0" err="1"/>
              <a:t>Italy’s</a:t>
            </a:r>
            <a:r>
              <a:rPr lang="it-IT" sz="1600" dirty="0"/>
              <a:t> </a:t>
            </a:r>
            <a:r>
              <a:rPr lang="it-IT" sz="1600" dirty="0" err="1"/>
              <a:t>diplomatic</a:t>
            </a:r>
            <a:r>
              <a:rPr lang="it-IT" sz="1600" dirty="0"/>
              <a:t> network.</a:t>
            </a:r>
          </a:p>
          <a:p>
            <a:pPr>
              <a:buSzPts val="1946"/>
            </a:pPr>
            <a:r>
              <a:rPr lang="it-IT" sz="1600" dirty="0"/>
              <a:t>🚀 </a:t>
            </a:r>
            <a:r>
              <a:rPr lang="it-IT" sz="1600" b="1" dirty="0" err="1"/>
              <a:t>Why</a:t>
            </a:r>
            <a:r>
              <a:rPr lang="it-IT" sz="1600" b="1" dirty="0"/>
              <a:t> join:</a:t>
            </a:r>
            <a:r>
              <a:rPr lang="it-IT" sz="1600" dirty="0"/>
              <a:t> </a:t>
            </a:r>
            <a:r>
              <a:rPr lang="it-IT" sz="1600" dirty="0" err="1"/>
              <a:t>real</a:t>
            </a:r>
            <a:r>
              <a:rPr lang="it-IT" sz="1600" dirty="0"/>
              <a:t> </a:t>
            </a:r>
            <a:r>
              <a:rPr lang="it-IT" sz="1600" dirty="0" err="1"/>
              <a:t>diplomatic</a:t>
            </a:r>
            <a:r>
              <a:rPr lang="it-IT" sz="1600" dirty="0"/>
              <a:t> </a:t>
            </a:r>
            <a:r>
              <a:rPr lang="it-IT" sz="1600" dirty="0" err="1"/>
              <a:t>experience</a:t>
            </a:r>
            <a:r>
              <a:rPr lang="it-IT" sz="1600" dirty="0"/>
              <a:t>, </a:t>
            </a:r>
            <a:r>
              <a:rPr lang="it-IT" sz="1600" dirty="0" err="1"/>
              <a:t>professional</a:t>
            </a:r>
            <a:r>
              <a:rPr lang="it-IT" sz="1600" dirty="0"/>
              <a:t> </a:t>
            </a:r>
            <a:r>
              <a:rPr lang="it-IT" sz="1600" dirty="0" err="1"/>
              <a:t>growth</a:t>
            </a:r>
            <a:r>
              <a:rPr lang="it-IT" sz="1600" dirty="0"/>
              <a:t>, and an inside look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Italy’s</a:t>
            </a:r>
            <a:r>
              <a:rPr lang="it-IT" sz="1600" dirty="0"/>
              <a:t> </a:t>
            </a:r>
            <a:r>
              <a:rPr lang="it-IT" sz="1600" dirty="0" err="1"/>
              <a:t>foreign</a:t>
            </a:r>
            <a:r>
              <a:rPr lang="it-IT" sz="1600" dirty="0"/>
              <a:t> </a:t>
            </a:r>
            <a:r>
              <a:rPr lang="it-IT" sz="1600" dirty="0" err="1"/>
              <a:t>affairs</a:t>
            </a:r>
            <a:r>
              <a:rPr lang="it-IT" sz="1600" dirty="0"/>
              <a:t> system.</a:t>
            </a:r>
            <a:br>
              <a:rPr lang="it-IT" sz="1600" dirty="0"/>
            </a:br>
            <a:endParaRPr lang="it-IT" sz="1600" dirty="0"/>
          </a:p>
          <a:p>
            <a:pPr marL="114300" indent="0">
              <a:buSzPts val="1946"/>
              <a:buNone/>
            </a:pPr>
            <a:r>
              <a:rPr lang="it-IT" sz="1600" dirty="0"/>
              <a:t>🔎 </a:t>
            </a:r>
            <a:r>
              <a:rPr lang="it-IT" sz="1600" b="1" dirty="0" err="1"/>
              <a:t>Learn</a:t>
            </a:r>
            <a:r>
              <a:rPr lang="it-IT" sz="1600" b="1" dirty="0"/>
              <a:t> more:</a:t>
            </a:r>
            <a:br>
              <a:rPr lang="it-IT" sz="1600" dirty="0"/>
            </a:br>
            <a:r>
              <a:rPr lang="it-IT" sz="1600" dirty="0">
                <a:hlinkClick r:id="rId4"/>
              </a:rPr>
              <a:t>https://www.unimc.it/it/didattica/stage-e-inserimento-lavorativo/stage-curriculari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064476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1565</Words>
  <Application>Microsoft Office PowerPoint</Application>
  <PresentationFormat>Widescreen</PresentationFormat>
  <Paragraphs>123</Paragraphs>
  <Slides>20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Administrative Contact person   International Mobility Off.</vt:lpstr>
      <vt:lpstr>ERASMUS+ TRAINEESHIP MOBILITY Experience the World  of Work in Europe</vt:lpstr>
      <vt:lpstr>ERASMUS+ TRAINEESHIP MOBILITY Experience the World  of Work in Europe</vt:lpstr>
      <vt:lpstr>Presentazione standard di PowerPoint</vt:lpstr>
      <vt:lpstr>Administrative Contact person   International Mobility Off.</vt:lpstr>
      <vt:lpstr>THE MAGELLANO PROGRAM Your gateway to extra-European study opportunities</vt:lpstr>
      <vt:lpstr>THE MAGELLANO PROGRAM Your gateway to extra-European study opportunities</vt:lpstr>
      <vt:lpstr>Administrative Contact person   International Mobility Off.</vt:lpstr>
      <vt:lpstr>RESEARCH ABROAD Your Thesis, Your Passport to the World</vt:lpstr>
      <vt:lpstr>RESEARCH ABROAD Your Thesis, Your Passport to the World</vt:lpstr>
      <vt:lpstr>Administrative Contact person   International Mobility Off.</vt:lpstr>
      <vt:lpstr>INTERNSHIP PROGRAM IN NON-EU COUNTRIES Experience the World of Work Beyond Europe</vt:lpstr>
      <vt:lpstr>INTERNSHIP PROGRAM IN NON-EU COUNTRIES Experience the World of Work Beyond Europe</vt:lpstr>
      <vt:lpstr>Administrative Contact person   International Mobility Off.</vt:lpstr>
      <vt:lpstr>Download the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paola.landi@unimc.it</dc:creator>
  <cp:lastModifiedBy>antonella.tiberi@unimc.it</cp:lastModifiedBy>
  <cp:revision>5</cp:revision>
  <cp:lastPrinted>2025-11-25T06:48:59Z</cp:lastPrinted>
  <dcterms:created xsi:type="dcterms:W3CDTF">2025-10-29T12:44:00Z</dcterms:created>
  <dcterms:modified xsi:type="dcterms:W3CDTF">2025-11-25T07:26:55Z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0x010100F518A2C1787A864799B1A6D369A40FAE</vt:lpwstr>
  </property>
</Properties>
</file>